
<file path=[Content_Types].xml><?xml version="1.0" encoding="utf-8"?>
<Types xmlns="http://schemas.openxmlformats.org/package/2006/content-types">
  <Default Extension="emf" ContentType="image/x-emf"/>
  <Default Extension="gif" ContentType="image/gi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22" r:id="rId4"/>
  </p:sldMasterIdLst>
  <p:notesMasterIdLst>
    <p:notesMasterId r:id="rId33"/>
  </p:notesMasterIdLst>
  <p:sldIdLst>
    <p:sldId id="347" r:id="rId5"/>
    <p:sldId id="349" r:id="rId6"/>
    <p:sldId id="346" r:id="rId7"/>
    <p:sldId id="348" r:id="rId8"/>
    <p:sldId id="273" r:id="rId9"/>
    <p:sldId id="327" r:id="rId10"/>
    <p:sldId id="275" r:id="rId11"/>
    <p:sldId id="345" r:id="rId12"/>
    <p:sldId id="284" r:id="rId13"/>
    <p:sldId id="342" r:id="rId14"/>
    <p:sldId id="328" r:id="rId15"/>
    <p:sldId id="322" r:id="rId16"/>
    <p:sldId id="323" r:id="rId17"/>
    <p:sldId id="343" r:id="rId18"/>
    <p:sldId id="281" r:id="rId19"/>
    <p:sldId id="283" r:id="rId20"/>
    <p:sldId id="279" r:id="rId21"/>
    <p:sldId id="280" r:id="rId22"/>
    <p:sldId id="292" r:id="rId23"/>
    <p:sldId id="290" r:id="rId24"/>
    <p:sldId id="289" r:id="rId25"/>
    <p:sldId id="295" r:id="rId26"/>
    <p:sldId id="325" r:id="rId27"/>
    <p:sldId id="350" r:id="rId28"/>
    <p:sldId id="298" r:id="rId29"/>
    <p:sldId id="344" r:id="rId30"/>
    <p:sldId id="351" r:id="rId31"/>
    <p:sldId id="334" r:id="rId32"/>
  </p:sldIdLst>
  <p:sldSz cx="7772400" cy="10058400"/>
  <p:notesSz cx="7772400" cy="10058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2A8322-4765-F345-E07D-9AF2BDCC7710}" name="Joel Mattern" initials="JM" userId="S::jmattern@thegibsonedge.com::545faa9b-b4d0-4532-93a6-bb331b7dc553" providerId="AD"/>
  <p188:author id="{32A6443C-C9F4-61A8-1D9A-66FAC6EAF057}" name="Joel Mattern" initials="JM" userId="S::jmattern@gibsonins.com::545faa9b-b4d0-4532-93a6-bb331b7dc553" providerId="AD"/>
  <p188:author id="{42571CC1-DDFE-5F7E-E764-A4FD6415850E}" name="Katie Michels" initials="KM" userId="S::kmichels@thegibsonedge.com::1477c554-094e-443c-a53c-ca9156116b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3347"/>
    <a:srgbClr val="6CAE8B"/>
    <a:srgbClr val="FFC000"/>
    <a:srgbClr val="00B3E3"/>
    <a:srgbClr val="E6E7E8"/>
    <a:srgbClr val="FFC102"/>
    <a:srgbClr val="F4DEE1"/>
    <a:srgbClr val="B22435"/>
    <a:srgbClr val="D42A3E"/>
    <a:srgbClr val="FCE6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B5A8C-4CA1-4E17-A592-E6BE8BF44C53}" v="7" dt="2025-11-03T14:40:55.38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74" autoAdjust="0"/>
    <p:restoredTop sz="94607"/>
  </p:normalViewPr>
  <p:slideViewPr>
    <p:cSldViewPr snapToGrid="0">
      <p:cViewPr varScale="1">
        <p:scale>
          <a:sx n="77" d="100"/>
          <a:sy n="77" d="100"/>
        </p:scale>
        <p:origin x="2640"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ffany Bean" userId="38bebe1e-7931-4766-a20d-b78567d9cae5" providerId="ADAL" clId="{D0972508-EEB1-4133-B94A-87DBE38CF236}"/>
    <pc:docChg chg="modSld">
      <pc:chgData name="Tiffany Bean" userId="38bebe1e-7931-4766-a20d-b78567d9cae5" providerId="ADAL" clId="{D0972508-EEB1-4133-B94A-87DBE38CF236}" dt="2025-11-03T14:40:55.382" v="6" actId="478"/>
      <pc:docMkLst>
        <pc:docMk/>
      </pc:docMkLst>
      <pc:sldChg chg="addSp delSp modSp">
        <pc:chgData name="Tiffany Bean" userId="38bebe1e-7931-4766-a20d-b78567d9cae5" providerId="ADAL" clId="{D0972508-EEB1-4133-B94A-87DBE38CF236}" dt="2025-11-03T14:40:55.382" v="6" actId="478"/>
        <pc:sldMkLst>
          <pc:docMk/>
          <pc:sldMk cId="3427578191" sldId="334"/>
        </pc:sldMkLst>
        <pc:picChg chg="add del mod">
          <ac:chgData name="Tiffany Bean" userId="38bebe1e-7931-4766-a20d-b78567d9cae5" providerId="ADAL" clId="{D0972508-EEB1-4133-B94A-87DBE38CF236}" dt="2025-11-03T14:40:55.382" v="6" actId="478"/>
          <ac:picMkLst>
            <pc:docMk/>
            <pc:sldMk cId="3427578191" sldId="334"/>
            <ac:picMk id="5" creationId="{5860477A-6CEB-8188-42EC-0B2AD0178E4B}"/>
          </ac:picMkLst>
        </pc:picChg>
        <pc:picChg chg="del">
          <ac:chgData name="Tiffany Bean" userId="38bebe1e-7931-4766-a20d-b78567d9cae5" providerId="ADAL" clId="{D0972508-EEB1-4133-B94A-87DBE38CF236}" dt="2025-11-03T14:40:36.119" v="3" actId="478"/>
          <ac:picMkLst>
            <pc:docMk/>
            <pc:sldMk cId="3427578191" sldId="334"/>
            <ac:picMk id="10" creationId="{968BB5E7-F8B8-A398-790B-6A753FA4EABC}"/>
          </ac:picMkLst>
        </pc:picChg>
      </pc:sldChg>
      <pc:sldChg chg="delSp modSp">
        <pc:chgData name="Tiffany Bean" userId="38bebe1e-7931-4766-a20d-b78567d9cae5" providerId="ADAL" clId="{D0972508-EEB1-4133-B94A-87DBE38CF236}" dt="2025-11-03T14:40:20.317" v="2" actId="1076"/>
        <pc:sldMkLst>
          <pc:docMk/>
          <pc:sldMk cId="0" sldId="347"/>
        </pc:sldMkLst>
        <pc:picChg chg="del">
          <ac:chgData name="Tiffany Bean" userId="38bebe1e-7931-4766-a20d-b78567d9cae5" providerId="ADAL" clId="{D0972508-EEB1-4133-B94A-87DBE38CF236}" dt="2025-11-03T14:40:15.776" v="0" actId="478"/>
          <ac:picMkLst>
            <pc:docMk/>
            <pc:sldMk cId="0" sldId="347"/>
            <ac:picMk id="6" creationId="{02C67549-AE66-175C-C8D3-C8DF2EE901A0}"/>
          </ac:picMkLst>
        </pc:picChg>
        <pc:picChg chg="del">
          <ac:chgData name="Tiffany Bean" userId="38bebe1e-7931-4766-a20d-b78567d9cae5" providerId="ADAL" clId="{D0972508-EEB1-4133-B94A-87DBE38CF236}" dt="2025-11-03T14:40:16.399" v="1" actId="478"/>
          <ac:picMkLst>
            <pc:docMk/>
            <pc:sldMk cId="0" sldId="347"/>
            <ac:picMk id="10" creationId="{9A425C90-5E90-6057-4ED9-ECF9792A2C29}"/>
          </ac:picMkLst>
        </pc:picChg>
        <pc:picChg chg="mod">
          <ac:chgData name="Tiffany Bean" userId="38bebe1e-7931-4766-a20d-b78567d9cae5" providerId="ADAL" clId="{D0972508-EEB1-4133-B94A-87DBE38CF236}" dt="2025-11-03T14:40:20.317" v="2" actId="1076"/>
          <ac:picMkLst>
            <pc:docMk/>
            <pc:sldMk cId="0" sldId="347"/>
            <ac:picMk id="1026" creationId="{3D351035-8BAB-2085-B0AF-F1971828FB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EFE118DB-0355-EF47-B287-11FB90F6CB0C}" type="datetimeFigureOut">
              <a:rPr lang="en-US" smtClean="0"/>
              <a:t>11/3/2025</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7EE5D564-2E66-7448-B3E4-87EFA8E435A4}" type="slidenum">
              <a:rPr lang="en-US" smtClean="0"/>
              <a:t>‹#›</a:t>
            </a:fld>
            <a:endParaRPr lang="en-US"/>
          </a:p>
        </p:txBody>
      </p:sp>
    </p:spTree>
    <p:extLst>
      <p:ext uri="{BB962C8B-B14F-4D97-AF65-F5344CB8AC3E}">
        <p14:creationId xmlns:p14="http://schemas.microsoft.com/office/powerpoint/2010/main" val="973369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E5D564-2E66-7448-B3E4-87EFA8E435A4}" type="slidenum">
              <a:rPr lang="en-US" smtClean="0"/>
              <a:t>1</a:t>
            </a:fld>
            <a:endParaRPr lang="en-US"/>
          </a:p>
        </p:txBody>
      </p:sp>
    </p:spTree>
    <p:extLst>
      <p:ext uri="{BB962C8B-B14F-4D97-AF65-F5344CB8AC3E}">
        <p14:creationId xmlns:p14="http://schemas.microsoft.com/office/powerpoint/2010/main" val="357601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E5D564-2E66-7448-B3E4-87EFA8E435A4}" type="slidenum">
              <a:rPr lang="en-US" smtClean="0"/>
              <a:t>16</a:t>
            </a:fld>
            <a:endParaRPr lang="en-US"/>
          </a:p>
        </p:txBody>
      </p:sp>
    </p:spTree>
    <p:extLst>
      <p:ext uri="{BB962C8B-B14F-4D97-AF65-F5344CB8AC3E}">
        <p14:creationId xmlns:p14="http://schemas.microsoft.com/office/powerpoint/2010/main" val="1246959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p>
        </p:txBody>
      </p:sp>
      <p:sp>
        <p:nvSpPr>
          <p:cNvPr id="4" name="Date Placeholder 3"/>
          <p:cNvSpPr>
            <a:spLocks noGrp="1"/>
          </p:cNvSpPr>
          <p:nvPr>
            <p:ph type="dt" sz="half" idx="10"/>
          </p:nvPr>
        </p:nvSpPr>
        <p:spPr/>
        <p:txBody>
          <a:bodyPr/>
          <a:lstStyle/>
          <a:p>
            <a:fld id="{37A969B8-D709-8649-A097-B9F684CAA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48739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326461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A969B8-D709-8649-A097-B9F684CAA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7420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A969B8-D709-8649-A097-B9F684CAA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0233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A969B8-D709-8649-A097-B9F684CAAC09}" type="datetimeFigureOut">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985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A969B8-D709-8649-A097-B9F684CAAC09}"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0624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69B8-D709-8649-A097-B9F684CAAC09}" type="datetimeFigureOut">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34868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7A969B8-D709-8649-A097-B9F684CAA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124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7A969B8-D709-8649-A097-B9F684CAAC09}"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55830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6154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6750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ront Cover">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534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6" name="object 26">
            <a:extLst>
              <a:ext uri="{FF2B5EF4-FFF2-40B4-BE49-F238E27FC236}">
                <a16:creationId xmlns:a16="http://schemas.microsoft.com/office/drawing/2014/main" id="{E617CA22-3537-FE4E-A050-BB9372B2FFCC}"/>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Tree>
    <p:extLst>
      <p:ext uri="{BB962C8B-B14F-4D97-AF65-F5344CB8AC3E}">
        <p14:creationId xmlns:p14="http://schemas.microsoft.com/office/powerpoint/2010/main" val="2829730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Back Cover">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284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 Medical">
    <p:spTree>
      <p:nvGrpSpPr>
        <p:cNvPr id="1" name=""/>
        <p:cNvGrpSpPr/>
        <p:nvPr/>
      </p:nvGrpSpPr>
      <p:grpSpPr>
        <a:xfrm>
          <a:off x="0" y="0"/>
          <a:ext cx="0" cy="0"/>
          <a:chOff x="0" y="0"/>
          <a:chExt cx="0" cy="0"/>
        </a:xfrm>
      </p:grpSpPr>
      <p:pic>
        <p:nvPicPr>
          <p:cNvPr id="6" name="Picture 5" descr="A picture containing person&#10;&#10;Description automatically generated">
            <a:extLst>
              <a:ext uri="{FF2B5EF4-FFF2-40B4-BE49-F238E27FC236}">
                <a16:creationId xmlns:a16="http://schemas.microsoft.com/office/drawing/2014/main" id="{BF959CF0-ADA4-D346-B2B9-E5C080E98C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718930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 Preventive">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4" name="Picture 3">
            <a:extLst>
              <a:ext uri="{FF2B5EF4-FFF2-40B4-BE49-F238E27FC236}">
                <a16:creationId xmlns:a16="http://schemas.microsoft.com/office/drawing/2014/main" id="{DFA4066A-61FF-8A4B-8781-8C150C54F06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7772400" cy="10058400"/>
          </a:xfrm>
          <a:prstGeom prst="rect">
            <a:avLst/>
          </a:prstGeom>
        </p:spPr>
      </p:pic>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24984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 Vision">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6" name="Picture 5" descr="A picture containing person, spectacles&#10;&#10;Description automatically generated">
            <a:extLst>
              <a:ext uri="{FF2B5EF4-FFF2-40B4-BE49-F238E27FC236}">
                <a16:creationId xmlns:a16="http://schemas.microsoft.com/office/drawing/2014/main" id="{26A01991-4BD9-1E47-84C4-0208A74845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823576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Slide - Dental">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9" name="Picture 8" descr="A picture containing person&#10;&#10;Description automatically generated">
            <a:extLst>
              <a:ext uri="{FF2B5EF4-FFF2-40B4-BE49-F238E27FC236}">
                <a16:creationId xmlns:a16="http://schemas.microsoft.com/office/drawing/2014/main" id="{B1A2CE48-F6E7-4540-8C7E-B544BFDB69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4202498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Slide - Life Insurance">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11" name="Picture 10" descr="A picture containing person, indoor, person, computer&#10;&#10;Description automatically generated">
            <a:extLst>
              <a:ext uri="{FF2B5EF4-FFF2-40B4-BE49-F238E27FC236}">
                <a16:creationId xmlns:a16="http://schemas.microsoft.com/office/drawing/2014/main" id="{BCAE4BB8-B74C-3B41-B044-1C640037BD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119"/>
            <a:ext cx="7772400" cy="10058400"/>
          </a:xfrm>
          <a:prstGeom prst="rect">
            <a:avLst/>
          </a:prstGeom>
        </p:spPr>
      </p:pic>
      <p:sp>
        <p:nvSpPr>
          <p:cNvPr id="12" name="object 10">
            <a:extLst>
              <a:ext uri="{FF2B5EF4-FFF2-40B4-BE49-F238E27FC236}">
                <a16:creationId xmlns:a16="http://schemas.microsoft.com/office/drawing/2014/main" id="{5AF2F828-DFF6-BA43-9A4C-C0E1DDF0427E}"/>
              </a:ext>
            </a:extLst>
          </p:cNvPr>
          <p:cNvSpPr/>
          <p:nvPr userDrawn="1"/>
        </p:nvSpPr>
        <p:spPr>
          <a:xfrm>
            <a:off x="465482" y="474019"/>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2933277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Slide - Disability">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9" name="object 3">
            <a:extLst>
              <a:ext uri="{FF2B5EF4-FFF2-40B4-BE49-F238E27FC236}">
                <a16:creationId xmlns:a16="http://schemas.microsoft.com/office/drawing/2014/main" id="{B7B10BDD-3597-9F48-8212-0C749941E9C8}"/>
              </a:ext>
            </a:extLst>
          </p:cNvPr>
          <p:cNvPicPr/>
          <p:nvPr userDrawn="1"/>
        </p:nvPicPr>
        <p:blipFill>
          <a:blip r:embed="rId2" cstate="print">
            <a:extLst>
              <a:ext uri="{28A0092B-C50C-407E-A947-70E740481C1C}">
                <a14:useLocalDpi xmlns:a14="http://schemas.microsoft.com/office/drawing/2010/main" val="0"/>
              </a:ext>
            </a:extLst>
          </a:blip>
          <a:srcRect/>
          <a:stretch/>
        </p:blipFill>
        <p:spPr>
          <a:xfrm>
            <a:off x="0" y="0"/>
            <a:ext cx="7772400" cy="10058400"/>
          </a:xfrm>
          <a:prstGeom prst="rect">
            <a:avLst/>
          </a:prstGeom>
        </p:spPr>
      </p:pic>
      <p:sp>
        <p:nvSpPr>
          <p:cNvPr id="13" name="object 12">
            <a:extLst>
              <a:ext uri="{FF2B5EF4-FFF2-40B4-BE49-F238E27FC236}">
                <a16:creationId xmlns:a16="http://schemas.microsoft.com/office/drawing/2014/main" id="{6122678C-D43A-7949-9ECF-0966DEDD79F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700546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D53EADA7-B05E-D341-941C-6A4C699447C8}"/>
              </a:ext>
            </a:extLst>
          </p:cNvPr>
          <p:cNvSpPr/>
          <p:nvPr userDrawn="1"/>
        </p:nvSpPr>
        <p:spPr>
          <a:xfrm>
            <a:off x="762000" y="495300"/>
            <a:ext cx="6553200" cy="0"/>
          </a:xfrm>
          <a:custGeom>
            <a:avLst/>
            <a:gdLst/>
            <a:ahLst/>
            <a:cxnLst/>
            <a:rect l="l" t="t" r="r" b="b"/>
            <a:pathLst>
              <a:path w="6553200">
                <a:moveTo>
                  <a:pt x="6553200" y="0"/>
                </a:moveTo>
                <a:lnTo>
                  <a:pt x="0" y="0"/>
                </a:lnTo>
              </a:path>
            </a:pathLst>
          </a:custGeom>
          <a:ln w="50800">
            <a:solidFill>
              <a:srgbClr val="F15A29"/>
            </a:solidFill>
          </a:ln>
        </p:spPr>
        <p:txBody>
          <a:bodyPr wrap="square" lIns="0" tIns="0" rIns="0" bIns="0" rtlCol="0"/>
          <a:lstStyle/>
          <a:p>
            <a:endParaRPr/>
          </a:p>
        </p:txBody>
      </p:sp>
      <p:sp>
        <p:nvSpPr>
          <p:cNvPr id="33" name="object 3">
            <a:extLst>
              <a:ext uri="{FF2B5EF4-FFF2-40B4-BE49-F238E27FC236}">
                <a16:creationId xmlns:a16="http://schemas.microsoft.com/office/drawing/2014/main" id="{D52C3EE8-C6F8-AD42-8C9C-C580D60CA079}"/>
              </a:ext>
            </a:extLst>
          </p:cNvPr>
          <p:cNvSpPr txBox="1"/>
          <p:nvPr userDrawn="1"/>
        </p:nvSpPr>
        <p:spPr>
          <a:xfrm>
            <a:off x="749300" y="627682"/>
            <a:ext cx="6272530" cy="5895340"/>
          </a:xfrm>
          <a:prstGeom prst="rect">
            <a:avLst/>
          </a:prstGeom>
        </p:spPr>
        <p:txBody>
          <a:bodyPr vert="horz" wrap="square" lIns="0" tIns="12700" rIns="0" bIns="0" rtlCol="0">
            <a:spAutoFit/>
          </a:bodyPr>
          <a:lstStyle/>
          <a:p>
            <a:pPr marL="12700">
              <a:lnSpc>
                <a:spcPct val="100000"/>
              </a:lnSpc>
              <a:spcBef>
                <a:spcPts val="100"/>
              </a:spcBef>
            </a:pPr>
            <a:r>
              <a:rPr sz="1800" b="1" spc="-15">
                <a:solidFill>
                  <a:srgbClr val="231F20"/>
                </a:solidFill>
                <a:latin typeface="Montserrat"/>
                <a:cs typeface="Montserrat"/>
              </a:rPr>
              <a:t>PREVENTIVE</a:t>
            </a:r>
            <a:r>
              <a:rPr sz="1800" b="1" spc="-25">
                <a:solidFill>
                  <a:srgbClr val="231F20"/>
                </a:solidFill>
                <a:latin typeface="Montserrat"/>
                <a:cs typeface="Montserrat"/>
              </a:rPr>
              <a:t> </a:t>
            </a:r>
            <a:r>
              <a:rPr sz="1800" b="1" spc="-10">
                <a:solidFill>
                  <a:srgbClr val="231F20"/>
                </a:solidFill>
                <a:latin typeface="Montserrat"/>
                <a:cs typeface="Montserrat"/>
              </a:rPr>
              <a:t>CARE</a:t>
            </a:r>
            <a:endParaRPr sz="1800">
              <a:latin typeface="Montserrat"/>
              <a:cs typeface="Montserrat"/>
            </a:endParaRPr>
          </a:p>
          <a:p>
            <a:pPr marL="12700" marR="161290">
              <a:lnSpc>
                <a:spcPct val="100000"/>
              </a:lnSpc>
              <a:spcBef>
                <a:spcPts val="1220"/>
              </a:spcBef>
            </a:pPr>
            <a:r>
              <a:rPr sz="1200" spc="-5">
                <a:solidFill>
                  <a:srgbClr val="231F20"/>
                </a:solidFill>
                <a:latin typeface="Acumin Pro"/>
                <a:cs typeface="Acumin Pro"/>
              </a:rPr>
              <a:t>Irmis;</a:t>
            </a:r>
            <a:r>
              <a:rPr sz="1200">
                <a:solidFill>
                  <a:srgbClr val="231F20"/>
                </a:solidFill>
                <a:latin typeface="Acumin Pro"/>
                <a:cs typeface="Acumin Pro"/>
              </a:rPr>
              <a:t> in</a:t>
            </a:r>
            <a:r>
              <a:rPr sz="1200" spc="5">
                <a:solidFill>
                  <a:srgbClr val="231F20"/>
                </a:solidFill>
                <a:latin typeface="Acumin Pro"/>
                <a:cs typeface="Acumin Pro"/>
              </a:rPr>
              <a:t> </a:t>
            </a:r>
            <a:r>
              <a:rPr sz="1200" spc="-5">
                <a:solidFill>
                  <a:srgbClr val="231F20"/>
                </a:solidFill>
                <a:latin typeface="Acumin Pro"/>
                <a:cs typeface="Acumin Pro"/>
              </a:rPr>
              <a:t>hum</a:t>
            </a:r>
            <a:r>
              <a:rPr sz="1200">
                <a:solidFill>
                  <a:srgbClr val="231F20"/>
                </a:solidFill>
                <a:latin typeface="Acumin Pro"/>
                <a:cs typeface="Acumin Pro"/>
              </a:rPr>
              <a:t> </a:t>
            </a:r>
            <a:r>
              <a:rPr sz="1200" spc="-5">
                <a:solidFill>
                  <a:srgbClr val="231F20"/>
                </a:solidFill>
                <a:latin typeface="Acumin Pro"/>
                <a:cs typeface="Acumin Pro"/>
              </a:rPr>
              <a:t>oredium</a:t>
            </a:r>
            <a:r>
              <a:rPr sz="1200" spc="5">
                <a:solidFill>
                  <a:srgbClr val="231F20"/>
                </a:solidFill>
                <a:latin typeface="Acumin Pro"/>
                <a:cs typeface="Acumin Pro"/>
              </a:rPr>
              <a:t> </a:t>
            </a:r>
            <a:r>
              <a:rPr sz="1200" spc="-15">
                <a:solidFill>
                  <a:srgbClr val="231F20"/>
                </a:solidFill>
                <a:latin typeface="Acumin Pro"/>
                <a:cs typeface="Acumin Pro"/>
              </a:rPr>
              <a:t>atra?</a:t>
            </a:r>
            <a:r>
              <a:rPr sz="1200" spc="5">
                <a:solidFill>
                  <a:srgbClr val="231F20"/>
                </a:solidFill>
                <a:latin typeface="Acumin Pro"/>
                <a:cs typeface="Acumin Pro"/>
              </a:rPr>
              <a:t> </a:t>
            </a:r>
            <a:r>
              <a:rPr sz="1200" spc="-20">
                <a:solidFill>
                  <a:srgbClr val="231F20"/>
                </a:solidFill>
                <a:latin typeface="Acumin Pro"/>
                <a:cs typeface="Acumin Pro"/>
              </a:rPr>
              <a:t>At</a:t>
            </a:r>
            <a:r>
              <a:rPr sz="1200">
                <a:solidFill>
                  <a:srgbClr val="231F20"/>
                </a:solidFill>
                <a:latin typeface="Acumin Pro"/>
                <a:cs typeface="Acumin Pro"/>
              </a:rPr>
              <a:t> </a:t>
            </a:r>
            <a:r>
              <a:rPr sz="1200" spc="5">
                <a:solidFill>
                  <a:srgbClr val="231F20"/>
                </a:solidFill>
                <a:latin typeface="Acumin Pro"/>
                <a:cs typeface="Acumin Pro"/>
              </a:rPr>
              <a:t>forta </a:t>
            </a:r>
            <a:r>
              <a:rPr sz="1200">
                <a:solidFill>
                  <a:srgbClr val="231F20"/>
                </a:solidFill>
                <a:latin typeface="Acumin Pro"/>
                <a:cs typeface="Acumin Pro"/>
              </a:rPr>
              <a:t>nota</a:t>
            </a:r>
            <a:r>
              <a:rPr sz="1200" spc="5">
                <a:solidFill>
                  <a:srgbClr val="231F20"/>
                </a:solidFill>
                <a:latin typeface="Acumin Pro"/>
                <a:cs typeface="Acumin Pro"/>
              </a:rPr>
              <a:t> </a:t>
            </a:r>
            <a:r>
              <a:rPr sz="1200">
                <a:solidFill>
                  <a:srgbClr val="231F20"/>
                </a:solidFill>
                <a:latin typeface="Acumin Pro"/>
                <a:cs typeface="Acumin Pro"/>
              </a:rPr>
              <a:t>quod </a:t>
            </a:r>
            <a:r>
              <a:rPr sz="1200" spc="-5">
                <a:solidFill>
                  <a:srgbClr val="231F20"/>
                </a:solidFill>
                <a:latin typeface="Acumin Pro"/>
                <a:cs typeface="Acumin Pro"/>
              </a:rPr>
              <a:t>feculer</a:t>
            </a:r>
            <a:r>
              <a:rPr sz="1200" spc="5">
                <a:solidFill>
                  <a:srgbClr val="231F20"/>
                </a:solidFill>
                <a:latin typeface="Acumin Pro"/>
                <a:cs typeface="Acumin Pro"/>
              </a:rPr>
              <a:t> </a:t>
            </a:r>
            <a:r>
              <a:rPr sz="1200" spc="-5">
                <a:solidFill>
                  <a:srgbClr val="231F20"/>
                </a:solidFill>
                <a:latin typeface="Acumin Pro"/>
                <a:cs typeface="Acumin Pro"/>
              </a:rPr>
              <a:t>entiem</a:t>
            </a:r>
            <a:r>
              <a:rPr sz="1200" spc="5">
                <a:solidFill>
                  <a:srgbClr val="231F20"/>
                </a:solidFill>
                <a:latin typeface="Acumin Pro"/>
                <a:cs typeface="Acumin Pro"/>
              </a:rPr>
              <a:t> </a:t>
            </a:r>
            <a:r>
              <a:rPr sz="1200" spc="-5">
                <a:solidFill>
                  <a:srgbClr val="231F20"/>
                </a:solidFill>
                <a:latin typeface="Acumin Pro"/>
                <a:cs typeface="Acumin Pro"/>
              </a:rPr>
              <a:t>ideri,</a:t>
            </a:r>
            <a:r>
              <a:rPr sz="1200">
                <a:solidFill>
                  <a:srgbClr val="231F20"/>
                </a:solidFill>
                <a:latin typeface="Acumin Pro"/>
                <a:cs typeface="Acumin Pro"/>
              </a:rPr>
              <a:t> </a:t>
            </a:r>
            <a:r>
              <a:rPr sz="1200" spc="-5">
                <a:solidFill>
                  <a:srgbClr val="231F20"/>
                </a:solidFill>
                <a:latin typeface="Acumin Pro"/>
                <a:cs typeface="Acumin Pro"/>
              </a:rPr>
              <a:t>avoltor</a:t>
            </a:r>
            <a:r>
              <a:rPr sz="1200" spc="5">
                <a:solidFill>
                  <a:srgbClr val="231F20"/>
                </a:solidFill>
                <a:latin typeface="Acumin Pro"/>
                <a:cs typeface="Acumin Pro"/>
              </a:rPr>
              <a:t> </a:t>
            </a:r>
            <a:r>
              <a:rPr sz="1200">
                <a:solidFill>
                  <a:srgbClr val="231F20"/>
                </a:solidFill>
                <a:latin typeface="Acumin Pro"/>
                <a:cs typeface="Acumin Pro"/>
              </a:rPr>
              <a:t>dienihilic</a:t>
            </a:r>
            <a:r>
              <a:rPr sz="1200" spc="5">
                <a:solidFill>
                  <a:srgbClr val="231F20"/>
                </a:solidFill>
                <a:latin typeface="Acumin Pro"/>
                <a:cs typeface="Acumin Pro"/>
              </a:rPr>
              <a:t> </a:t>
            </a:r>
            <a:r>
              <a:rPr sz="1200" spc="-5">
                <a:solidFill>
                  <a:srgbClr val="231F20"/>
                </a:solidFill>
                <a:latin typeface="Acumin Pro"/>
                <a:cs typeface="Acumin Pro"/>
              </a:rPr>
              <a:t>re</a:t>
            </a:r>
            <a:r>
              <a:rPr sz="1200">
                <a:solidFill>
                  <a:srgbClr val="231F20"/>
                </a:solidFill>
                <a:latin typeface="Acumin Pro"/>
                <a:cs typeface="Acumin Pro"/>
              </a:rPr>
              <a:t> </a:t>
            </a:r>
            <a:r>
              <a:rPr sz="1200" spc="-5">
                <a:solidFill>
                  <a:srgbClr val="231F20"/>
                </a:solidFill>
                <a:latin typeface="Acumin Pro"/>
                <a:cs typeface="Acumin Pro"/>
              </a:rPr>
              <a:t>nen- </a:t>
            </a:r>
            <a:r>
              <a:rPr sz="1200" spc="-285">
                <a:solidFill>
                  <a:srgbClr val="231F20"/>
                </a:solidFill>
                <a:latin typeface="Acumin Pro"/>
                <a:cs typeface="Acumin Pro"/>
              </a:rPr>
              <a:t> </a:t>
            </a:r>
            <a:r>
              <a:rPr sz="1200" spc="-10">
                <a:solidFill>
                  <a:srgbClr val="231F20"/>
                </a:solidFill>
                <a:latin typeface="Acumin Pro"/>
                <a:cs typeface="Acumin Pro"/>
              </a:rPr>
              <a:t>teris</a:t>
            </a:r>
            <a:r>
              <a:rPr sz="1200">
                <a:solidFill>
                  <a:srgbClr val="231F20"/>
                </a:solidFill>
                <a:latin typeface="Acumin Pro"/>
                <a:cs typeface="Acumin Pro"/>
              </a:rPr>
              <a:t> poeress</a:t>
            </a:r>
            <a:r>
              <a:rPr sz="1200" spc="5">
                <a:solidFill>
                  <a:srgbClr val="231F20"/>
                </a:solidFill>
                <a:latin typeface="Acumin Pro"/>
                <a:cs typeface="Acumin Pro"/>
              </a:rPr>
              <a:t> </a:t>
            </a:r>
            <a:r>
              <a:rPr sz="1200" spc="-5">
                <a:solidFill>
                  <a:srgbClr val="231F20"/>
                </a:solidFill>
                <a:latin typeface="Acumin Pro"/>
                <a:cs typeface="Acumin Pro"/>
              </a:rPr>
              <a:t>ilinatiu</a:t>
            </a:r>
            <a:r>
              <a:rPr sz="1200" spc="5">
                <a:solidFill>
                  <a:srgbClr val="231F20"/>
                </a:solidFill>
                <a:latin typeface="Acumin Pro"/>
                <a:cs typeface="Acumin Pro"/>
              </a:rPr>
              <a:t> </a:t>
            </a:r>
            <a:r>
              <a:rPr sz="1200">
                <a:solidFill>
                  <a:srgbClr val="231F20"/>
                </a:solidFill>
                <a:latin typeface="Acumin Pro"/>
                <a:cs typeface="Acumin Pro"/>
              </a:rPr>
              <a:t>vis.</a:t>
            </a:r>
            <a:r>
              <a:rPr sz="1200" spc="5">
                <a:solidFill>
                  <a:srgbClr val="231F20"/>
                </a:solidFill>
                <a:latin typeface="Acumin Pro"/>
                <a:cs typeface="Acumin Pro"/>
              </a:rPr>
              <a:t> </a:t>
            </a:r>
            <a:r>
              <a:rPr sz="1200" spc="-15">
                <a:solidFill>
                  <a:srgbClr val="231F20"/>
                </a:solidFill>
                <a:latin typeface="Acumin Pro"/>
                <a:cs typeface="Acumin Pro"/>
              </a:rPr>
              <a:t>Valares</a:t>
            </a:r>
            <a:r>
              <a:rPr sz="1200" spc="5">
                <a:solidFill>
                  <a:srgbClr val="231F20"/>
                </a:solidFill>
                <a:latin typeface="Acumin Pro"/>
                <a:cs typeface="Acumin Pro"/>
              </a:rPr>
              <a:t> </a:t>
            </a:r>
            <a:r>
              <a:rPr sz="1200" spc="-5">
                <a:solidFill>
                  <a:srgbClr val="231F20"/>
                </a:solidFill>
                <a:latin typeface="Acumin Pro"/>
                <a:cs typeface="Acumin Pro"/>
              </a:rPr>
              <a:t>renatil</a:t>
            </a:r>
            <a:r>
              <a:rPr sz="1200" spc="5">
                <a:solidFill>
                  <a:srgbClr val="231F20"/>
                </a:solidFill>
                <a:latin typeface="Acumin Pro"/>
                <a:cs typeface="Acumin Pro"/>
              </a:rPr>
              <a:t> </a:t>
            </a:r>
            <a:r>
              <a:rPr sz="1200" spc="-5">
                <a:solidFill>
                  <a:srgbClr val="231F20"/>
                </a:solidFill>
                <a:latin typeface="Acumin Pro"/>
                <a:cs typeface="Acumin Pro"/>
              </a:rPr>
              <a:t>nemusa</a:t>
            </a:r>
            <a:r>
              <a:rPr sz="1200" spc="5">
                <a:solidFill>
                  <a:srgbClr val="231F20"/>
                </a:solidFill>
                <a:latin typeface="Acumin Pro"/>
                <a:cs typeface="Acumin Pro"/>
              </a:rPr>
              <a:t> </a:t>
            </a:r>
            <a:r>
              <a:rPr sz="1200" spc="-5">
                <a:solidFill>
                  <a:srgbClr val="231F20"/>
                </a:solidFill>
                <a:latin typeface="Acumin Pro"/>
                <a:cs typeface="Acumin Pro"/>
              </a:rPr>
              <a:t>rem</a:t>
            </a:r>
            <a:r>
              <a:rPr sz="1200" spc="5">
                <a:solidFill>
                  <a:srgbClr val="231F20"/>
                </a:solidFill>
                <a:latin typeface="Acumin Pro"/>
                <a:cs typeface="Acumin Pro"/>
              </a:rPr>
              <a:t> </a:t>
            </a:r>
            <a:r>
              <a:rPr sz="1200" spc="-5">
                <a:solidFill>
                  <a:srgbClr val="231F20"/>
                </a:solidFill>
                <a:latin typeface="Acumin Pro"/>
                <a:cs typeface="Acumin Pro"/>
              </a:rPr>
              <a:t>inpri,</a:t>
            </a:r>
            <a:r>
              <a:rPr sz="1200" spc="5">
                <a:solidFill>
                  <a:srgbClr val="231F20"/>
                </a:solidFill>
                <a:latin typeface="Acumin Pro"/>
                <a:cs typeface="Acumin Pro"/>
              </a:rPr>
              <a:t> </a:t>
            </a:r>
            <a:r>
              <a:rPr sz="1200" spc="-5">
                <a:solidFill>
                  <a:srgbClr val="231F20"/>
                </a:solidFill>
                <a:latin typeface="Acumin Pro"/>
                <a:cs typeface="Acumin Pro"/>
              </a:rPr>
              <a:t>Catio</a:t>
            </a:r>
            <a:r>
              <a:rPr sz="1200" spc="5">
                <a:solidFill>
                  <a:srgbClr val="231F20"/>
                </a:solidFill>
                <a:latin typeface="Acumin Pro"/>
                <a:cs typeface="Acumin Pro"/>
              </a:rPr>
              <a:t> </a:t>
            </a:r>
            <a:r>
              <a:rPr sz="1200" spc="-5">
                <a:solidFill>
                  <a:srgbClr val="231F20"/>
                </a:solidFill>
                <a:latin typeface="Acumin Pro"/>
                <a:cs typeface="Acumin Pro"/>
              </a:rPr>
              <a:t>muntifecta</a:t>
            </a:r>
            <a:r>
              <a:rPr sz="1200" spc="5">
                <a:solidFill>
                  <a:srgbClr val="231F20"/>
                </a:solidFill>
                <a:latin typeface="Acumin Pro"/>
                <a:cs typeface="Acumin Pro"/>
              </a:rPr>
              <a:t> </a:t>
            </a:r>
            <a:r>
              <a:rPr sz="1200" spc="-5">
                <a:solidFill>
                  <a:srgbClr val="231F20"/>
                </a:solidFill>
                <a:latin typeface="Acumin Pro"/>
                <a:cs typeface="Acumin Pro"/>
              </a:rPr>
              <a:t>vivehem,</a:t>
            </a:r>
            <a:r>
              <a:rPr sz="1200" spc="5">
                <a:solidFill>
                  <a:srgbClr val="231F20"/>
                </a:solidFill>
                <a:latin typeface="Acumin Pro"/>
                <a:cs typeface="Acumin Pro"/>
              </a:rPr>
              <a:t> </a:t>
            </a:r>
            <a:r>
              <a:rPr sz="1200" spc="-5">
                <a:solidFill>
                  <a:srgbClr val="231F20"/>
                </a:solidFill>
                <a:latin typeface="Acumin Pro"/>
                <a:cs typeface="Acumin Pro"/>
              </a:rPr>
              <a:t>iam </a:t>
            </a:r>
            <a:r>
              <a:rPr sz="1200">
                <a:solidFill>
                  <a:srgbClr val="231F20"/>
                </a:solidFill>
                <a:latin typeface="Acumin Pro"/>
                <a:cs typeface="Acumin Pro"/>
              </a:rPr>
              <a:t> </a:t>
            </a:r>
            <a:r>
              <a:rPr sz="1200" spc="-5">
                <a:solidFill>
                  <a:srgbClr val="231F20"/>
                </a:solidFill>
                <a:latin typeface="Acumin Pro"/>
                <a:cs typeface="Acumin Pro"/>
              </a:rPr>
              <a:t>dinam telleseni</a:t>
            </a:r>
            <a:r>
              <a:rPr sz="1200">
                <a:solidFill>
                  <a:srgbClr val="231F20"/>
                </a:solidFill>
                <a:latin typeface="Acumin Pro"/>
                <a:cs typeface="Acumin Pro"/>
              </a:rPr>
              <a:t> </a:t>
            </a:r>
            <a:r>
              <a:rPr sz="1200" spc="-5">
                <a:solidFill>
                  <a:srgbClr val="231F20"/>
                </a:solidFill>
                <a:latin typeface="Acumin Pro"/>
                <a:cs typeface="Acumin Pro"/>
              </a:rPr>
              <a:t>tam.</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Icondemus</a:t>
            </a:r>
            <a:r>
              <a:rPr sz="1200" b="1" spc="-20">
                <a:solidFill>
                  <a:srgbClr val="231F20"/>
                </a:solidFill>
                <a:latin typeface="Acumin Pro"/>
                <a:cs typeface="Acumin Pro"/>
              </a:rPr>
              <a:t> </a:t>
            </a:r>
            <a:r>
              <a:rPr sz="1200" b="1" spc="-5">
                <a:solidFill>
                  <a:srgbClr val="231F20"/>
                </a:solidFill>
                <a:latin typeface="Acumin Pro"/>
                <a:cs typeface="Acumin Pro"/>
              </a:rPr>
              <a:t>iamquit</a:t>
            </a:r>
            <a:endParaRPr sz="1200">
              <a:latin typeface="Acumin Pro"/>
              <a:cs typeface="Acumin Pro"/>
            </a:endParaRPr>
          </a:p>
          <a:p>
            <a:pPr marL="609600" marR="64135">
              <a:lnSpc>
                <a:spcPct val="100000"/>
              </a:lnSpc>
              <a:spcBef>
                <a:spcPts val="359"/>
              </a:spcBef>
            </a:pPr>
            <a:r>
              <a:rPr sz="1200" spc="-5">
                <a:solidFill>
                  <a:srgbClr val="231F20"/>
                </a:solidFill>
                <a:latin typeface="Acumin Pro"/>
                <a:cs typeface="Acumin Pro"/>
              </a:rPr>
              <a:t>Dum</a:t>
            </a:r>
            <a:r>
              <a:rPr sz="1200">
                <a:solidFill>
                  <a:srgbClr val="231F20"/>
                </a:solidFill>
                <a:latin typeface="Acumin Pro"/>
                <a:cs typeface="Acumin Pro"/>
              </a:rPr>
              <a:t> fic</a:t>
            </a:r>
            <a:r>
              <a:rPr sz="1200" spc="5">
                <a:solidFill>
                  <a:srgbClr val="231F20"/>
                </a:solidFill>
                <a:latin typeface="Acumin Pro"/>
                <a:cs typeface="Acumin Pro"/>
              </a:rPr>
              <a:t> </a:t>
            </a:r>
            <a:r>
              <a:rPr sz="1200" spc="-5">
                <a:solidFill>
                  <a:srgbClr val="231F20"/>
                </a:solidFill>
                <a:latin typeface="Acumin Pro"/>
                <a:cs typeface="Acumin Pro"/>
              </a:rPr>
              <a:t>furo</a:t>
            </a:r>
            <a:r>
              <a:rPr sz="1200" spc="5">
                <a:solidFill>
                  <a:srgbClr val="231F20"/>
                </a:solidFill>
                <a:latin typeface="Acumin Pro"/>
                <a:cs typeface="Acumin Pro"/>
              </a:rPr>
              <a:t> </a:t>
            </a:r>
            <a:r>
              <a:rPr sz="1200" spc="-5">
                <a:solidFill>
                  <a:srgbClr val="231F20"/>
                </a:solidFill>
                <a:latin typeface="Acumin Pro"/>
                <a:cs typeface="Acumin Pro"/>
              </a:rPr>
              <a:t>tem</a:t>
            </a:r>
            <a:r>
              <a:rPr sz="1200" spc="5">
                <a:solidFill>
                  <a:srgbClr val="231F20"/>
                </a:solidFill>
                <a:latin typeface="Acumin Pro"/>
                <a:cs typeface="Acumin Pro"/>
              </a:rPr>
              <a:t> </a:t>
            </a:r>
            <a:r>
              <a:rPr sz="1200" spc="-5">
                <a:solidFill>
                  <a:srgbClr val="231F20"/>
                </a:solidFill>
                <a:latin typeface="Acumin Pro"/>
                <a:cs typeface="Acumin Pro"/>
              </a:rPr>
              <a:t>inum</a:t>
            </a:r>
            <a:r>
              <a:rPr sz="1200" spc="5">
                <a:solidFill>
                  <a:srgbClr val="231F20"/>
                </a:solidFill>
                <a:latin typeface="Acumin Pro"/>
                <a:cs typeface="Acumin Pro"/>
              </a:rPr>
              <a:t> </a:t>
            </a:r>
            <a:r>
              <a:rPr sz="1200" spc="-10">
                <a:solidFill>
                  <a:srgbClr val="231F20"/>
                </a:solidFill>
                <a:latin typeface="Acumin Pro"/>
                <a:cs typeface="Acumin Pro"/>
              </a:rPr>
              <a:t>ato</a:t>
            </a:r>
            <a:r>
              <a:rPr sz="1200" spc="5">
                <a:solidFill>
                  <a:srgbClr val="231F20"/>
                </a:solidFill>
                <a:latin typeface="Acumin Pro"/>
                <a:cs typeface="Acumin Pro"/>
              </a:rPr>
              <a:t> </a:t>
            </a:r>
            <a:r>
              <a:rPr sz="1200" spc="-5">
                <a:solidFill>
                  <a:srgbClr val="231F20"/>
                </a:solidFill>
                <a:latin typeface="Acumin Pro"/>
                <a:cs typeface="Acumin Pro"/>
              </a:rPr>
              <a:t>us</a:t>
            </a:r>
            <a:r>
              <a:rPr sz="1200" spc="5">
                <a:solidFill>
                  <a:srgbClr val="231F20"/>
                </a:solidFill>
                <a:latin typeface="Acumin Pro"/>
                <a:cs typeface="Acumin Pro"/>
              </a:rPr>
              <a:t> </a:t>
            </a:r>
            <a:r>
              <a:rPr sz="1200" spc="-5">
                <a:solidFill>
                  <a:srgbClr val="231F20"/>
                </a:solidFill>
                <a:latin typeface="Acumin Pro"/>
                <a:cs typeface="Acumin Pro"/>
              </a:rPr>
              <a:t>sendaci</a:t>
            </a:r>
            <a:r>
              <a:rPr sz="1200" spc="5">
                <a:solidFill>
                  <a:srgbClr val="231F20"/>
                </a:solidFill>
                <a:latin typeface="Acumin Pro"/>
                <a:cs typeface="Acumin Pro"/>
              </a:rPr>
              <a:t> </a:t>
            </a:r>
            <a:r>
              <a:rPr sz="1200" spc="-5">
                <a:solidFill>
                  <a:srgbClr val="231F20"/>
                </a:solidFill>
                <a:latin typeface="Acumin Pro"/>
                <a:cs typeface="Acumin Pro"/>
              </a:rPr>
              <a:t>pubitussim</a:t>
            </a:r>
            <a:r>
              <a:rPr sz="1200" spc="5">
                <a:solidFill>
                  <a:srgbClr val="231F20"/>
                </a:solidFill>
                <a:latin typeface="Acumin Pro"/>
                <a:cs typeface="Acumin Pro"/>
              </a:rPr>
              <a:t> </a:t>
            </a:r>
            <a:r>
              <a:rPr sz="1200">
                <a:solidFill>
                  <a:srgbClr val="231F20"/>
                </a:solidFill>
                <a:latin typeface="Acumin Pro"/>
                <a:cs typeface="Acumin Pro"/>
              </a:rPr>
              <a:t>it</a:t>
            </a:r>
            <a:r>
              <a:rPr sz="1200" spc="5">
                <a:solidFill>
                  <a:srgbClr val="231F20"/>
                </a:solidFill>
                <a:latin typeface="Acumin Pro"/>
                <a:cs typeface="Acumin Pro"/>
              </a:rPr>
              <a:t> </a:t>
            </a:r>
            <a:r>
              <a:rPr sz="1200">
                <a:solidFill>
                  <a:srgbClr val="231F20"/>
                </a:solidFill>
                <a:latin typeface="Acumin Pro"/>
                <a:cs typeface="Acumin Pro"/>
              </a:rPr>
              <a:t>ius,</a:t>
            </a:r>
            <a:r>
              <a:rPr sz="1200" spc="5">
                <a:solidFill>
                  <a:srgbClr val="231F20"/>
                </a:solidFill>
                <a:latin typeface="Acumin Pro"/>
                <a:cs typeface="Acumin Pro"/>
              </a:rPr>
              <a:t> </a:t>
            </a:r>
            <a:r>
              <a:rPr sz="1200" spc="-10">
                <a:solidFill>
                  <a:srgbClr val="231F20"/>
                </a:solidFill>
                <a:latin typeface="Acumin Pro"/>
                <a:cs typeface="Acumin Pro"/>
              </a:rPr>
              <a:t>prati</a:t>
            </a:r>
            <a:r>
              <a:rPr sz="1200" spc="5">
                <a:solidFill>
                  <a:srgbClr val="231F20"/>
                </a:solidFill>
                <a:latin typeface="Acumin Pro"/>
                <a:cs typeface="Acumin Pro"/>
              </a:rPr>
              <a:t> </a:t>
            </a:r>
            <a:r>
              <a:rPr sz="1200">
                <a:solidFill>
                  <a:srgbClr val="231F20"/>
                </a:solidFill>
                <a:latin typeface="Acumin Pro"/>
                <a:cs typeface="Acumin Pro"/>
              </a:rPr>
              <a:t>pes</a:t>
            </a:r>
            <a:r>
              <a:rPr sz="1200" spc="5">
                <a:solidFill>
                  <a:srgbClr val="231F20"/>
                </a:solidFill>
                <a:latin typeface="Acumin Pro"/>
                <a:cs typeface="Acumin Pro"/>
              </a:rPr>
              <a:t> </a:t>
            </a:r>
            <a:r>
              <a:rPr sz="1200" spc="-5">
                <a:solidFill>
                  <a:srgbClr val="231F20"/>
                </a:solidFill>
                <a:latin typeface="Acumin Pro"/>
                <a:cs typeface="Acumin Pro"/>
              </a:rPr>
              <a:t>atimoen</a:t>
            </a:r>
            <a:r>
              <a:rPr sz="1200" spc="5">
                <a:solidFill>
                  <a:srgbClr val="231F20"/>
                </a:solidFill>
                <a:latin typeface="Acumin Pro"/>
                <a:cs typeface="Acumin Pro"/>
              </a:rPr>
              <a:t> </a:t>
            </a:r>
            <a:r>
              <a:rPr sz="1200" spc="-5">
                <a:solidFill>
                  <a:srgbClr val="231F20"/>
                </a:solidFill>
                <a:latin typeface="Acumin Pro"/>
                <a:cs typeface="Acumin Pro"/>
              </a:rPr>
              <a:t>atabemo </a:t>
            </a:r>
            <a:r>
              <a:rPr sz="1200">
                <a:solidFill>
                  <a:srgbClr val="231F20"/>
                </a:solidFill>
                <a:latin typeface="Acumin Pro"/>
                <a:cs typeface="Acumin Pro"/>
              </a:rPr>
              <a:t> </a:t>
            </a:r>
            <a:r>
              <a:rPr sz="1200" spc="-10">
                <a:solidFill>
                  <a:srgbClr val="231F20"/>
                </a:solidFill>
                <a:latin typeface="Acumin Pro"/>
                <a:cs typeface="Acumin Pro"/>
              </a:rPr>
              <a:t>castrac</a:t>
            </a:r>
            <a:r>
              <a:rPr sz="1200">
                <a:solidFill>
                  <a:srgbClr val="231F20"/>
                </a:solidFill>
                <a:latin typeface="Acumin Pro"/>
                <a:cs typeface="Acumin Pro"/>
              </a:rPr>
              <a:t> </a:t>
            </a:r>
            <a:r>
              <a:rPr sz="1200" spc="-5">
                <a:solidFill>
                  <a:srgbClr val="231F20"/>
                </a:solidFill>
                <a:latin typeface="Acumin Pro"/>
                <a:cs typeface="Acumin Pro"/>
              </a:rPr>
              <a:t>husquius,</a:t>
            </a:r>
            <a:r>
              <a:rPr sz="1200" spc="5">
                <a:solidFill>
                  <a:srgbClr val="231F20"/>
                </a:solidFill>
                <a:latin typeface="Acumin Pro"/>
                <a:cs typeface="Acumin Pro"/>
              </a:rPr>
              <a:t> </a:t>
            </a:r>
            <a:r>
              <a:rPr sz="1200">
                <a:solidFill>
                  <a:srgbClr val="231F20"/>
                </a:solidFill>
                <a:latin typeface="Acumin Pro"/>
                <a:cs typeface="Acumin Pro"/>
              </a:rPr>
              <a:t>cont.</a:t>
            </a:r>
            <a:r>
              <a:rPr sz="1200" spc="5">
                <a:solidFill>
                  <a:srgbClr val="231F20"/>
                </a:solidFill>
                <a:latin typeface="Acumin Pro"/>
                <a:cs typeface="Acumin Pro"/>
              </a:rPr>
              <a:t> </a:t>
            </a:r>
            <a:r>
              <a:rPr sz="1200" spc="-5">
                <a:solidFill>
                  <a:srgbClr val="231F20"/>
                </a:solidFill>
                <a:latin typeface="Acumin Pro"/>
                <a:cs typeface="Acumin Pro"/>
              </a:rPr>
              <a:t>Atiaeque</a:t>
            </a:r>
            <a:r>
              <a:rPr sz="1200">
                <a:solidFill>
                  <a:srgbClr val="231F20"/>
                </a:solidFill>
                <a:latin typeface="Acumin Pro"/>
                <a:cs typeface="Acumin Pro"/>
              </a:rPr>
              <a:t> </a:t>
            </a:r>
            <a:r>
              <a:rPr sz="1200" spc="-10">
                <a:solidFill>
                  <a:srgbClr val="231F20"/>
                </a:solidFill>
                <a:latin typeface="Acumin Pro"/>
                <a:cs typeface="Acumin Pro"/>
              </a:rPr>
              <a:t>inaturnius</a:t>
            </a:r>
            <a:r>
              <a:rPr sz="1200" spc="5">
                <a:solidFill>
                  <a:srgbClr val="231F20"/>
                </a:solidFill>
                <a:latin typeface="Acumin Pro"/>
                <a:cs typeface="Acumin Pro"/>
              </a:rPr>
              <a:t> </a:t>
            </a:r>
            <a:r>
              <a:rPr sz="1200">
                <a:solidFill>
                  <a:srgbClr val="231F20"/>
                </a:solidFill>
                <a:latin typeface="Acumin Pro"/>
                <a:cs typeface="Acumin Pro"/>
              </a:rPr>
              <a:t>host</a:t>
            </a:r>
            <a:r>
              <a:rPr sz="1200" spc="5">
                <a:solidFill>
                  <a:srgbClr val="231F20"/>
                </a:solidFill>
                <a:latin typeface="Acumin Pro"/>
                <a:cs typeface="Acumin Pro"/>
              </a:rPr>
              <a:t> </a:t>
            </a:r>
            <a:r>
              <a:rPr sz="1200" spc="25">
                <a:solidFill>
                  <a:srgbClr val="231F20"/>
                </a:solidFill>
                <a:latin typeface="Acumin Pro"/>
                <a:cs typeface="Acumin Pro"/>
              </a:rPr>
              <a:t>L.</a:t>
            </a:r>
            <a:r>
              <a:rPr sz="1200">
                <a:solidFill>
                  <a:srgbClr val="231F20"/>
                </a:solidFill>
                <a:latin typeface="Acumin Pro"/>
                <a:cs typeface="Acumin Pro"/>
              </a:rPr>
              <a:t> </a:t>
            </a:r>
            <a:r>
              <a:rPr sz="1200" spc="-5">
                <a:solidFill>
                  <a:srgbClr val="231F20"/>
                </a:solidFill>
                <a:latin typeface="Acumin Pro"/>
                <a:cs typeface="Acumin Pro"/>
              </a:rPr>
              <a:t>Icaelarion</a:t>
            </a:r>
            <a:r>
              <a:rPr sz="1200" spc="5">
                <a:solidFill>
                  <a:srgbClr val="231F20"/>
                </a:solidFill>
                <a:latin typeface="Acumin Pro"/>
                <a:cs typeface="Acumin Pro"/>
              </a:rPr>
              <a:t> </a:t>
            </a:r>
            <a:r>
              <a:rPr sz="1200">
                <a:solidFill>
                  <a:srgbClr val="231F20"/>
                </a:solidFill>
                <a:latin typeface="Acumin Pro"/>
                <a:cs typeface="Acumin Pro"/>
              </a:rPr>
              <a:t>sa</a:t>
            </a:r>
            <a:r>
              <a:rPr sz="1200" spc="5">
                <a:solidFill>
                  <a:srgbClr val="231F20"/>
                </a:solidFill>
                <a:latin typeface="Acumin Pro"/>
                <a:cs typeface="Acumin Pro"/>
              </a:rPr>
              <a:t> </a:t>
            </a:r>
            <a:r>
              <a:rPr sz="1200">
                <a:solidFill>
                  <a:srgbClr val="231F20"/>
                </a:solidFill>
                <a:latin typeface="Acumin Pro"/>
                <a:cs typeface="Acumin Pro"/>
              </a:rPr>
              <a:t>vit</a:t>
            </a:r>
            <a:r>
              <a:rPr sz="1200" spc="5">
                <a:solidFill>
                  <a:srgbClr val="231F20"/>
                </a:solidFill>
                <a:latin typeface="Acumin Pro"/>
                <a:cs typeface="Acumin Pro"/>
              </a:rPr>
              <a:t> </a:t>
            </a:r>
            <a:r>
              <a:rPr sz="1200" spc="-5">
                <a:solidFill>
                  <a:srgbClr val="231F20"/>
                </a:solidFill>
                <a:latin typeface="Acumin Pro"/>
                <a:cs typeface="Acumin Pro"/>
              </a:rPr>
              <a:t>facivis</a:t>
            </a:r>
            <a:r>
              <a:rPr sz="1200">
                <a:solidFill>
                  <a:srgbClr val="231F20"/>
                </a:solidFill>
                <a:latin typeface="Acumin Pro"/>
                <a:cs typeface="Acumin Pro"/>
              </a:rPr>
              <a:t> vilicienihil </a:t>
            </a:r>
            <a:r>
              <a:rPr sz="1200" spc="-285">
                <a:solidFill>
                  <a:srgbClr val="231F20"/>
                </a:solidFill>
                <a:latin typeface="Acumin Pro"/>
                <a:cs typeface="Acumin Pro"/>
              </a:rPr>
              <a:t> </a:t>
            </a:r>
            <a:r>
              <a:rPr sz="1200" spc="-5">
                <a:solidFill>
                  <a:srgbClr val="231F20"/>
                </a:solidFill>
                <a:latin typeface="Acumin Pro"/>
                <a:cs typeface="Acumin Pro"/>
              </a:rPr>
              <a:t>venam </a:t>
            </a:r>
            <a:r>
              <a:rPr sz="1200">
                <a:solidFill>
                  <a:srgbClr val="231F20"/>
                </a:solidFill>
                <a:latin typeface="Acumin Pro"/>
                <a:cs typeface="Acumin Pro"/>
              </a:rPr>
              <a:t>que apese con </a:t>
            </a:r>
            <a:r>
              <a:rPr sz="1200" spc="-10">
                <a:solidFill>
                  <a:srgbClr val="231F20"/>
                </a:solidFill>
                <a:latin typeface="Acumin Pro"/>
                <a:cs typeface="Acumin Pro"/>
              </a:rPr>
              <a:t>stinatum</a:t>
            </a:r>
            <a:r>
              <a:rPr sz="1200">
                <a:solidFill>
                  <a:srgbClr val="231F20"/>
                </a:solidFill>
                <a:latin typeface="Acumin Pro"/>
                <a:cs typeface="Acumin Pro"/>
              </a:rPr>
              <a:t> publin Itat.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Cienterbit</a:t>
            </a:r>
            <a:r>
              <a:rPr sz="1200" b="1" spc="-30">
                <a:solidFill>
                  <a:srgbClr val="231F20"/>
                </a:solidFill>
                <a:latin typeface="Acumin Pro"/>
                <a:cs typeface="Acumin Pro"/>
              </a:rPr>
              <a:t> </a:t>
            </a:r>
            <a:r>
              <a:rPr sz="1200" b="1" spc="-10">
                <a:solidFill>
                  <a:srgbClr val="231F20"/>
                </a:solidFill>
                <a:latin typeface="Acumin Pro"/>
                <a:cs typeface="Acumin Pro"/>
              </a:rPr>
              <a:t>facere</a:t>
            </a:r>
            <a:endParaRPr sz="1200">
              <a:latin typeface="Acumin Pro"/>
              <a:cs typeface="Acumin Pro"/>
            </a:endParaRPr>
          </a:p>
          <a:p>
            <a:pPr marL="609600" marR="5080">
              <a:lnSpc>
                <a:spcPct val="100000"/>
              </a:lnSpc>
              <a:spcBef>
                <a:spcPts val="359"/>
              </a:spcBef>
            </a:pPr>
            <a:r>
              <a:rPr sz="1200" spc="-5">
                <a:solidFill>
                  <a:srgbClr val="231F20"/>
                </a:solidFill>
                <a:latin typeface="Acumin Pro"/>
                <a:cs typeface="Acumin Pro"/>
              </a:rPr>
              <a:t>Opublis</a:t>
            </a:r>
            <a:r>
              <a:rPr sz="1200" spc="5">
                <a:solidFill>
                  <a:srgbClr val="231F20"/>
                </a:solidFill>
                <a:latin typeface="Acumin Pro"/>
                <a:cs typeface="Acumin Pro"/>
              </a:rPr>
              <a:t> </a:t>
            </a:r>
            <a:r>
              <a:rPr sz="1200" spc="-5">
                <a:solidFill>
                  <a:srgbClr val="231F20"/>
                </a:solidFill>
                <a:latin typeface="Acumin Pro"/>
                <a:cs typeface="Acumin Pro"/>
              </a:rPr>
              <a:t>accissoltum</a:t>
            </a:r>
            <a:r>
              <a:rPr sz="1200" spc="5">
                <a:solidFill>
                  <a:srgbClr val="231F20"/>
                </a:solidFill>
                <a:latin typeface="Acumin Pro"/>
                <a:cs typeface="Acumin Pro"/>
              </a:rPr>
              <a:t> </a:t>
            </a:r>
            <a:r>
              <a:rPr sz="1200">
                <a:solidFill>
                  <a:srgbClr val="231F20"/>
                </a:solidFill>
                <a:latin typeface="Acumin Pro"/>
                <a:cs typeface="Acumin Pro"/>
              </a:rPr>
              <a:t>ta</a:t>
            </a:r>
            <a:r>
              <a:rPr sz="1200" spc="10">
                <a:solidFill>
                  <a:srgbClr val="231F20"/>
                </a:solidFill>
                <a:latin typeface="Acumin Pro"/>
                <a:cs typeface="Acumin Pro"/>
              </a:rPr>
              <a:t> </a:t>
            </a:r>
            <a:r>
              <a:rPr sz="1200">
                <a:solidFill>
                  <a:srgbClr val="231F20"/>
                </a:solidFill>
                <a:latin typeface="Acumin Pro"/>
                <a:cs typeface="Acumin Pro"/>
              </a:rPr>
              <a:t>nos</a:t>
            </a:r>
            <a:r>
              <a:rPr sz="1200" spc="5">
                <a:solidFill>
                  <a:srgbClr val="231F20"/>
                </a:solidFill>
                <a:latin typeface="Acumin Pro"/>
                <a:cs typeface="Acumin Pro"/>
              </a:rPr>
              <a:t> </a:t>
            </a:r>
            <a:r>
              <a:rPr sz="1200">
                <a:solidFill>
                  <a:srgbClr val="231F20"/>
                </a:solidFill>
                <a:latin typeface="Acumin Pro"/>
                <a:cs typeface="Acumin Pro"/>
              </a:rPr>
              <a:t>vertili,</a:t>
            </a:r>
            <a:r>
              <a:rPr sz="1200" spc="10">
                <a:solidFill>
                  <a:srgbClr val="231F20"/>
                </a:solidFill>
                <a:latin typeface="Acumin Pro"/>
                <a:cs typeface="Acumin Pro"/>
              </a:rPr>
              <a:t> </a:t>
            </a:r>
            <a:r>
              <a:rPr sz="1200" spc="-5">
                <a:solidFill>
                  <a:srgbClr val="231F20"/>
                </a:solidFill>
                <a:latin typeface="Acumin Pro"/>
                <a:cs typeface="Acumin Pro"/>
              </a:rPr>
              <a:t>niquita,</a:t>
            </a:r>
            <a:r>
              <a:rPr sz="1200" spc="5">
                <a:solidFill>
                  <a:srgbClr val="231F20"/>
                </a:solidFill>
                <a:latin typeface="Acumin Pro"/>
                <a:cs typeface="Acumin Pro"/>
              </a:rPr>
              <a:t> </a:t>
            </a:r>
            <a:r>
              <a:rPr sz="1200">
                <a:solidFill>
                  <a:srgbClr val="231F20"/>
                </a:solidFill>
                <a:latin typeface="Acumin Pro"/>
                <a:cs typeface="Acumin Pro"/>
              </a:rPr>
              <a:t>quam</a:t>
            </a:r>
            <a:r>
              <a:rPr sz="1200" spc="10">
                <a:solidFill>
                  <a:srgbClr val="231F20"/>
                </a:solidFill>
                <a:latin typeface="Acumin Pro"/>
                <a:cs typeface="Acumin Pro"/>
              </a:rPr>
              <a:t> </a:t>
            </a:r>
            <a:r>
              <a:rPr sz="1200" spc="-10">
                <a:solidFill>
                  <a:srgbClr val="231F20"/>
                </a:solidFill>
                <a:latin typeface="Acumin Pro"/>
                <a:cs typeface="Acumin Pro"/>
              </a:rPr>
              <a:t>viteatus</a:t>
            </a:r>
            <a:r>
              <a:rPr sz="1200" spc="5">
                <a:solidFill>
                  <a:srgbClr val="231F20"/>
                </a:solidFill>
                <a:latin typeface="Acumin Pro"/>
                <a:cs typeface="Acumin Pro"/>
              </a:rPr>
              <a:t> </a:t>
            </a:r>
            <a:r>
              <a:rPr sz="1200">
                <a:solidFill>
                  <a:srgbClr val="231F20"/>
                </a:solidFill>
                <a:latin typeface="Acumin Pro"/>
                <a:cs typeface="Acumin Pro"/>
              </a:rPr>
              <a:t>inici</a:t>
            </a:r>
            <a:r>
              <a:rPr sz="1200" spc="10">
                <a:solidFill>
                  <a:srgbClr val="231F20"/>
                </a:solidFill>
                <a:latin typeface="Acumin Pro"/>
                <a:cs typeface="Acumin Pro"/>
              </a:rPr>
              <a:t> </a:t>
            </a:r>
            <a:r>
              <a:rPr sz="1200" spc="-5">
                <a:solidFill>
                  <a:srgbClr val="231F20"/>
                </a:solidFill>
                <a:latin typeface="Acumin Pro"/>
                <a:cs typeface="Acumin Pro"/>
              </a:rPr>
              <a:t>perestemus?</a:t>
            </a:r>
            <a:r>
              <a:rPr sz="1200" spc="5">
                <a:solidFill>
                  <a:srgbClr val="231F20"/>
                </a:solidFill>
                <a:latin typeface="Acumin Pro"/>
                <a:cs typeface="Acumin Pro"/>
              </a:rPr>
              <a:t> </a:t>
            </a:r>
            <a:r>
              <a:rPr sz="1200" spc="-5">
                <a:solidFill>
                  <a:srgbClr val="231F20"/>
                </a:solidFill>
                <a:latin typeface="Acumin Pro"/>
                <a:cs typeface="Acumin Pro"/>
              </a:rPr>
              <a:t>Nicaetia </a:t>
            </a:r>
            <a:r>
              <a:rPr sz="1200">
                <a:solidFill>
                  <a:srgbClr val="231F20"/>
                </a:solidFill>
                <a:latin typeface="Acumin Pro"/>
                <a:cs typeface="Acumin Pro"/>
              </a:rPr>
              <a:t> </a:t>
            </a:r>
            <a:r>
              <a:rPr sz="1200" spc="-5">
                <a:solidFill>
                  <a:srgbClr val="231F20"/>
                </a:solidFill>
                <a:latin typeface="Acumin Pro"/>
                <a:cs typeface="Acumin Pro"/>
              </a:rPr>
              <a:t>pri</a:t>
            </a:r>
            <a:r>
              <a:rPr sz="1200" spc="5">
                <a:solidFill>
                  <a:srgbClr val="231F20"/>
                </a:solidFill>
                <a:latin typeface="Acumin Pro"/>
                <a:cs typeface="Acumin Pro"/>
              </a:rPr>
              <a:t> </a:t>
            </a:r>
            <a:r>
              <a:rPr sz="1200" spc="-5">
                <a:solidFill>
                  <a:srgbClr val="231F20"/>
                </a:solidFill>
                <a:latin typeface="Acumin Pro"/>
                <a:cs typeface="Acumin Pro"/>
              </a:rPr>
              <a:t>consimores</a:t>
            </a:r>
            <a:r>
              <a:rPr sz="1200" spc="10">
                <a:solidFill>
                  <a:srgbClr val="231F20"/>
                </a:solidFill>
                <a:latin typeface="Acumin Pro"/>
                <a:cs typeface="Acumin Pro"/>
              </a:rPr>
              <a:t> </a:t>
            </a:r>
            <a:r>
              <a:rPr sz="1200" spc="-5">
                <a:solidFill>
                  <a:srgbClr val="231F20"/>
                </a:solidFill>
                <a:latin typeface="Acumin Pro"/>
                <a:cs typeface="Acumin Pro"/>
              </a:rPr>
              <a:t>aucturnum</a:t>
            </a:r>
            <a:r>
              <a:rPr sz="1200" spc="10">
                <a:solidFill>
                  <a:srgbClr val="231F20"/>
                </a:solidFill>
                <a:latin typeface="Acumin Pro"/>
                <a:cs typeface="Acumin Pro"/>
              </a:rPr>
              <a:t> </a:t>
            </a:r>
            <a:r>
              <a:rPr sz="1200">
                <a:solidFill>
                  <a:srgbClr val="231F20"/>
                </a:solidFill>
                <a:latin typeface="Acumin Pro"/>
                <a:cs typeface="Acumin Pro"/>
              </a:rPr>
              <a:t>et</a:t>
            </a:r>
            <a:r>
              <a:rPr sz="1200" spc="5">
                <a:solidFill>
                  <a:srgbClr val="231F20"/>
                </a:solidFill>
                <a:latin typeface="Acumin Pro"/>
                <a:cs typeface="Acumin Pro"/>
              </a:rPr>
              <a:t> </a:t>
            </a:r>
            <a:r>
              <a:rPr sz="1200">
                <a:solidFill>
                  <a:srgbClr val="231F20"/>
                </a:solidFill>
                <a:latin typeface="Acumin Pro"/>
                <a:cs typeface="Acumin Pro"/>
              </a:rPr>
              <a:t>occidelum</a:t>
            </a:r>
            <a:r>
              <a:rPr sz="1200" spc="10">
                <a:solidFill>
                  <a:srgbClr val="231F20"/>
                </a:solidFill>
                <a:latin typeface="Acumin Pro"/>
                <a:cs typeface="Acumin Pro"/>
              </a:rPr>
              <a:t> </a:t>
            </a:r>
            <a:r>
              <a:rPr sz="1200" spc="-5">
                <a:solidFill>
                  <a:srgbClr val="231F20"/>
                </a:solidFill>
                <a:latin typeface="Acumin Pro"/>
                <a:cs typeface="Acumin Pro"/>
              </a:rPr>
              <a:t>locaella</a:t>
            </a:r>
            <a:r>
              <a:rPr sz="1200" spc="10">
                <a:solidFill>
                  <a:srgbClr val="231F20"/>
                </a:solidFill>
                <a:latin typeface="Acumin Pro"/>
                <a:cs typeface="Acumin Pro"/>
              </a:rPr>
              <a:t> </a:t>
            </a:r>
            <a:r>
              <a:rPr sz="1200" spc="-5">
                <a:solidFill>
                  <a:srgbClr val="231F20"/>
                </a:solidFill>
                <a:latin typeface="Acumin Pro"/>
                <a:cs typeface="Acumin Pro"/>
              </a:rPr>
              <a:t>milinte,</a:t>
            </a:r>
            <a:r>
              <a:rPr sz="1200" spc="10">
                <a:solidFill>
                  <a:srgbClr val="231F20"/>
                </a:solidFill>
                <a:latin typeface="Acumin Pro"/>
                <a:cs typeface="Acumin Pro"/>
              </a:rPr>
              <a:t> </a:t>
            </a:r>
            <a:r>
              <a:rPr sz="1200" spc="-5">
                <a:solidFill>
                  <a:srgbClr val="231F20"/>
                </a:solidFill>
                <a:latin typeface="Acumin Pro"/>
                <a:cs typeface="Acumin Pro"/>
              </a:rPr>
              <a:t>nosto</a:t>
            </a:r>
            <a:r>
              <a:rPr sz="1200" spc="5">
                <a:solidFill>
                  <a:srgbClr val="231F20"/>
                </a:solidFill>
                <a:latin typeface="Acumin Pro"/>
                <a:cs typeface="Acumin Pro"/>
              </a:rPr>
              <a:t> </a:t>
            </a:r>
            <a:r>
              <a:rPr sz="1200" spc="-5">
                <a:solidFill>
                  <a:srgbClr val="231F20"/>
                </a:solidFill>
                <a:latin typeface="Acumin Pro"/>
                <a:cs typeface="Acumin Pro"/>
              </a:rPr>
              <a:t>poermis,</a:t>
            </a:r>
            <a:r>
              <a:rPr sz="1200" spc="10">
                <a:solidFill>
                  <a:srgbClr val="231F20"/>
                </a:solidFill>
                <a:latin typeface="Acumin Pro"/>
                <a:cs typeface="Acumin Pro"/>
              </a:rPr>
              <a:t> </a:t>
            </a:r>
            <a:r>
              <a:rPr sz="1200" spc="-5">
                <a:solidFill>
                  <a:srgbClr val="231F20"/>
                </a:solidFill>
                <a:latin typeface="Acumin Pro"/>
                <a:cs typeface="Acumin Pro"/>
              </a:rPr>
              <a:t>terei</a:t>
            </a:r>
            <a:r>
              <a:rPr sz="1200" spc="10">
                <a:solidFill>
                  <a:srgbClr val="231F20"/>
                </a:solidFill>
                <a:latin typeface="Acumin Pro"/>
                <a:cs typeface="Acumin Pro"/>
              </a:rPr>
              <a:t> </a:t>
            </a:r>
            <a:r>
              <a:rPr sz="1200">
                <a:solidFill>
                  <a:srgbClr val="231F20"/>
                </a:solidFill>
                <a:latin typeface="Acumin Pro"/>
                <a:cs typeface="Acumin Pro"/>
              </a:rPr>
              <a:t>senique </a:t>
            </a:r>
            <a:r>
              <a:rPr sz="1200" spc="-290">
                <a:solidFill>
                  <a:srgbClr val="231F20"/>
                </a:solidFill>
                <a:latin typeface="Acumin Pro"/>
                <a:cs typeface="Acumin Pro"/>
              </a:rPr>
              <a:t> </a:t>
            </a:r>
            <a:r>
              <a:rPr sz="1200" spc="15">
                <a:solidFill>
                  <a:srgbClr val="231F20"/>
                </a:solidFill>
                <a:latin typeface="Acumin Pro"/>
                <a:cs typeface="Acumin Pro"/>
              </a:rPr>
              <a:t>et,</a:t>
            </a:r>
            <a:r>
              <a:rPr sz="1200">
                <a:solidFill>
                  <a:srgbClr val="231F20"/>
                </a:solidFill>
                <a:latin typeface="Acumin Pro"/>
                <a:cs typeface="Acumin Pro"/>
              </a:rPr>
              <a:t> vignat, </a:t>
            </a:r>
            <a:r>
              <a:rPr sz="1200" spc="-5">
                <a:solidFill>
                  <a:srgbClr val="231F20"/>
                </a:solidFill>
                <a:latin typeface="Acumin Pro"/>
                <a:cs typeface="Acumin Pro"/>
              </a:rPr>
              <a:t>Catquertuam.</a:t>
            </a:r>
            <a:r>
              <a:rPr sz="1200">
                <a:solidFill>
                  <a:srgbClr val="231F20"/>
                </a:solidFill>
                <a:latin typeface="Acumin Pro"/>
                <a:cs typeface="Acumin Pro"/>
              </a:rPr>
              <a:t> </a:t>
            </a:r>
            <a:r>
              <a:rPr sz="1200" spc="-5">
                <a:solidFill>
                  <a:srgbClr val="231F20"/>
                </a:solidFill>
                <a:latin typeface="Acumin Pro"/>
                <a:cs typeface="Acumin Pro"/>
              </a:rPr>
              <a:t>Ceriorio</a:t>
            </a:r>
            <a:r>
              <a:rPr sz="1200">
                <a:solidFill>
                  <a:srgbClr val="231F20"/>
                </a:solidFill>
                <a:latin typeface="Acumin Pro"/>
                <a:cs typeface="Acumin Pro"/>
              </a:rPr>
              <a:t> </a:t>
            </a:r>
            <a:r>
              <a:rPr sz="1200" spc="-5">
                <a:solidFill>
                  <a:srgbClr val="231F20"/>
                </a:solidFill>
                <a:latin typeface="Acumin Pro"/>
                <a:cs typeface="Acumin Pro"/>
              </a:rPr>
              <a:t>inte,</a:t>
            </a:r>
            <a:r>
              <a:rPr sz="1200">
                <a:solidFill>
                  <a:srgbClr val="231F20"/>
                </a:solidFill>
                <a:latin typeface="Acumin Pro"/>
                <a:cs typeface="Acumin Pro"/>
              </a:rPr>
              <a:t> </a:t>
            </a:r>
            <a:r>
              <a:rPr sz="1200" spc="-5">
                <a:solidFill>
                  <a:srgbClr val="231F20"/>
                </a:solidFill>
                <a:latin typeface="Acumin Pro"/>
                <a:cs typeface="Acumin Pro"/>
              </a:rPr>
              <a:t>Catuide</a:t>
            </a:r>
            <a:r>
              <a:rPr sz="1200">
                <a:solidFill>
                  <a:srgbClr val="231F20"/>
                </a:solidFill>
                <a:latin typeface="Acumin Pro"/>
                <a:cs typeface="Acumin Pro"/>
              </a:rPr>
              <a:t> es! </a:t>
            </a:r>
            <a:r>
              <a:rPr sz="1200" spc="-5">
                <a:solidFill>
                  <a:srgbClr val="231F20"/>
                </a:solidFill>
                <a:latin typeface="Acumin Pro"/>
                <a:cs typeface="Acumin Pro"/>
              </a:rPr>
              <a:t>Mus,</a:t>
            </a:r>
            <a:r>
              <a:rPr sz="1200">
                <a:solidFill>
                  <a:srgbClr val="231F20"/>
                </a:solidFill>
                <a:latin typeface="Acumin Pro"/>
                <a:cs typeface="Acumin Pro"/>
              </a:rPr>
              <a:t> cont.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10">
                <a:solidFill>
                  <a:srgbClr val="231F20"/>
                </a:solidFill>
                <a:latin typeface="Acumin Pro"/>
                <a:cs typeface="Acumin Pro"/>
              </a:rPr>
              <a:t>Mare</a:t>
            </a:r>
            <a:r>
              <a:rPr sz="1200" b="1" spc="-30">
                <a:solidFill>
                  <a:srgbClr val="231F20"/>
                </a:solidFill>
                <a:latin typeface="Acumin Pro"/>
                <a:cs typeface="Acumin Pro"/>
              </a:rPr>
              <a:t> </a:t>
            </a:r>
            <a:r>
              <a:rPr sz="1200" b="1" spc="-5">
                <a:solidFill>
                  <a:srgbClr val="231F20"/>
                </a:solidFill>
                <a:latin typeface="Acumin Pro"/>
                <a:cs typeface="Acumin Pro"/>
              </a:rPr>
              <a:t>hae</a:t>
            </a:r>
            <a:r>
              <a:rPr sz="1200" b="1" spc="-30">
                <a:solidFill>
                  <a:srgbClr val="231F20"/>
                </a:solidFill>
                <a:latin typeface="Acumin Pro"/>
                <a:cs typeface="Acumin Pro"/>
              </a:rPr>
              <a:t> </a:t>
            </a:r>
            <a:r>
              <a:rPr sz="1200" b="1">
                <a:solidFill>
                  <a:srgbClr val="231F20"/>
                </a:solidFill>
                <a:latin typeface="Acumin Pro"/>
                <a:cs typeface="Acumin Pro"/>
              </a:rPr>
              <a:t>nocut</a:t>
            </a:r>
            <a:endParaRPr sz="1200">
              <a:latin typeface="Acumin Pro"/>
              <a:cs typeface="Acumin Pro"/>
            </a:endParaRPr>
          </a:p>
          <a:p>
            <a:pPr marL="609600">
              <a:lnSpc>
                <a:spcPct val="100000"/>
              </a:lnSpc>
              <a:spcBef>
                <a:spcPts val="359"/>
              </a:spcBef>
            </a:pPr>
            <a:r>
              <a:rPr sz="1200">
                <a:solidFill>
                  <a:srgbClr val="231F20"/>
                </a:solidFill>
                <a:latin typeface="Acumin Pro"/>
                <a:cs typeface="Acumin Pro"/>
              </a:rPr>
              <a:t>Videportea</a:t>
            </a:r>
            <a:r>
              <a:rPr sz="1200" spc="-5">
                <a:solidFill>
                  <a:srgbClr val="231F20"/>
                </a:solidFill>
                <a:latin typeface="Acumin Pro"/>
                <a:cs typeface="Acumin Pro"/>
              </a:rPr>
              <a:t> </a:t>
            </a:r>
            <a:r>
              <a:rPr sz="1200">
                <a:solidFill>
                  <a:srgbClr val="231F20"/>
                </a:solidFill>
                <a:latin typeface="Acumin Pro"/>
                <a:cs typeface="Acumin Pro"/>
              </a:rPr>
              <a:t>quam o </a:t>
            </a:r>
            <a:r>
              <a:rPr sz="1200" spc="-5">
                <a:solidFill>
                  <a:srgbClr val="231F20"/>
                </a:solidFill>
                <a:latin typeface="Acumin Pro"/>
                <a:cs typeface="Acumin Pro"/>
              </a:rPr>
              <a:t>intem tis?</a:t>
            </a:r>
            <a:r>
              <a:rPr sz="1200">
                <a:solidFill>
                  <a:srgbClr val="231F20"/>
                </a:solidFill>
                <a:latin typeface="Acumin Pro"/>
                <a:cs typeface="Acumin Pro"/>
              </a:rPr>
              <a:t> </a:t>
            </a:r>
            <a:r>
              <a:rPr sz="1200" spc="-5">
                <a:solidFill>
                  <a:srgbClr val="231F20"/>
                </a:solidFill>
                <a:latin typeface="Acumin Pro"/>
                <a:cs typeface="Acumin Pro"/>
              </a:rPr>
              <a:t>Nihilicas</a:t>
            </a:r>
            <a:r>
              <a:rPr sz="1200">
                <a:solidFill>
                  <a:srgbClr val="231F20"/>
                </a:solidFill>
                <a:latin typeface="Acumin Pro"/>
                <a:cs typeface="Acumin Pro"/>
              </a:rPr>
              <a:t> addum</a:t>
            </a:r>
            <a:r>
              <a:rPr sz="1200" spc="-5">
                <a:solidFill>
                  <a:srgbClr val="231F20"/>
                </a:solidFill>
                <a:latin typeface="Acumin Pro"/>
                <a:cs typeface="Acumin Pro"/>
              </a:rPr>
              <a:t> </a:t>
            </a:r>
            <a:r>
              <a:rPr sz="1200">
                <a:solidFill>
                  <a:srgbClr val="231F20"/>
                </a:solidFill>
                <a:latin typeface="Acumin Pro"/>
                <a:cs typeface="Acumin Pro"/>
              </a:rPr>
              <a:t>publicta nim in</a:t>
            </a:r>
            <a:r>
              <a:rPr sz="1200" spc="-5">
                <a:solidFill>
                  <a:srgbClr val="231F20"/>
                </a:solidFill>
                <a:latin typeface="Acumin Pro"/>
                <a:cs typeface="Acumin Pro"/>
              </a:rPr>
              <a:t> </a:t>
            </a:r>
            <a:r>
              <a:rPr sz="1200" spc="5">
                <a:solidFill>
                  <a:srgbClr val="231F20"/>
                </a:solidFill>
                <a:latin typeface="Acumin Pro"/>
                <a:cs typeface="Acumin Pro"/>
              </a:rPr>
              <a:t>sit?</a:t>
            </a:r>
            <a:r>
              <a:rPr sz="1200">
                <a:solidFill>
                  <a:srgbClr val="231F20"/>
                </a:solidFill>
                <a:latin typeface="Acumin Pro"/>
                <a:cs typeface="Acumin Pro"/>
              </a:rPr>
              <a:t> </a:t>
            </a:r>
            <a:r>
              <a:rPr sz="1200" spc="-5">
                <a:solidFill>
                  <a:srgbClr val="231F20"/>
                </a:solidFill>
                <a:latin typeface="Acumin Pro"/>
                <a:cs typeface="Acumin Pro"/>
              </a:rPr>
              <a:t>Ahalarebatea</a:t>
            </a:r>
            <a:endParaRPr sz="1200">
              <a:latin typeface="Acumin Pro"/>
              <a:cs typeface="Acumin Pro"/>
            </a:endParaRPr>
          </a:p>
          <a:p>
            <a:pPr marL="609600" marR="14604">
              <a:lnSpc>
                <a:spcPct val="100000"/>
              </a:lnSpc>
              <a:spcBef>
                <a:spcPts val="359"/>
              </a:spcBef>
            </a:pPr>
            <a:r>
              <a:rPr sz="1200">
                <a:solidFill>
                  <a:srgbClr val="231F20"/>
                </a:solidFill>
                <a:latin typeface="Acumin Pro"/>
                <a:cs typeface="Acumin Pro"/>
              </a:rPr>
              <a:t>publin </a:t>
            </a:r>
            <a:r>
              <a:rPr sz="1200" spc="-5">
                <a:solidFill>
                  <a:srgbClr val="231F20"/>
                </a:solidFill>
                <a:latin typeface="Acumin Pro"/>
                <a:cs typeface="Acumin Pro"/>
              </a:rPr>
              <a:t>hacciam.</a:t>
            </a:r>
            <a:r>
              <a:rPr sz="1200" spc="5">
                <a:solidFill>
                  <a:srgbClr val="231F20"/>
                </a:solidFill>
                <a:latin typeface="Acumin Pro"/>
                <a:cs typeface="Acumin Pro"/>
              </a:rPr>
              <a:t> </a:t>
            </a:r>
            <a:r>
              <a:rPr sz="1200" spc="-5">
                <a:solidFill>
                  <a:srgbClr val="231F20"/>
                </a:solidFill>
                <a:latin typeface="Acumin Pro"/>
                <a:cs typeface="Acumin Pro"/>
              </a:rPr>
              <a:t>Robus</a:t>
            </a:r>
            <a:r>
              <a:rPr sz="1200" spc="5">
                <a:solidFill>
                  <a:srgbClr val="231F20"/>
                </a:solidFill>
                <a:latin typeface="Acumin Pro"/>
                <a:cs typeface="Acumin Pro"/>
              </a:rPr>
              <a:t> </a:t>
            </a:r>
            <a:r>
              <a:rPr sz="1200">
                <a:solidFill>
                  <a:srgbClr val="231F20"/>
                </a:solidFill>
                <a:latin typeface="Acumin Pro"/>
                <a:cs typeface="Acumin Pro"/>
              </a:rPr>
              <a:t>et</a:t>
            </a:r>
            <a:r>
              <a:rPr sz="1200" spc="5">
                <a:solidFill>
                  <a:srgbClr val="231F20"/>
                </a:solidFill>
                <a:latin typeface="Acumin Pro"/>
                <a:cs typeface="Acumin Pro"/>
              </a:rPr>
              <a:t> </a:t>
            </a:r>
            <a:r>
              <a:rPr sz="1200" spc="-5">
                <a:solidFill>
                  <a:srgbClr val="231F20"/>
                </a:solidFill>
                <a:latin typeface="Acumin Pro"/>
                <a:cs typeface="Acumin Pro"/>
              </a:rPr>
              <a:t>viveri</a:t>
            </a:r>
            <a:r>
              <a:rPr sz="1200">
                <a:solidFill>
                  <a:srgbClr val="231F20"/>
                </a:solidFill>
                <a:latin typeface="Acumin Pro"/>
                <a:cs typeface="Acumin Pro"/>
              </a:rPr>
              <a:t> </a:t>
            </a:r>
            <a:r>
              <a:rPr sz="1200" spc="-5">
                <a:solidFill>
                  <a:srgbClr val="231F20"/>
                </a:solidFill>
                <a:latin typeface="Acumin Pro"/>
                <a:cs typeface="Acumin Pro"/>
              </a:rPr>
              <a:t>consuam</a:t>
            </a:r>
            <a:r>
              <a:rPr sz="1200" spc="5">
                <a:solidFill>
                  <a:srgbClr val="231F20"/>
                </a:solidFill>
                <a:latin typeface="Acumin Pro"/>
                <a:cs typeface="Acumin Pro"/>
              </a:rPr>
              <a:t> </a:t>
            </a:r>
            <a:r>
              <a:rPr sz="1200" spc="-5">
                <a:solidFill>
                  <a:srgbClr val="231F20"/>
                </a:solidFill>
                <a:latin typeface="Acumin Pro"/>
                <a:cs typeface="Acumin Pro"/>
              </a:rPr>
              <a:t>mentili</a:t>
            </a:r>
            <a:r>
              <a:rPr sz="1200" spc="5">
                <a:solidFill>
                  <a:srgbClr val="231F20"/>
                </a:solidFill>
                <a:latin typeface="Acumin Pro"/>
                <a:cs typeface="Acumin Pro"/>
              </a:rPr>
              <a:t> </a:t>
            </a:r>
            <a:r>
              <a:rPr sz="1200" spc="-5">
                <a:solidFill>
                  <a:srgbClr val="231F20"/>
                </a:solidFill>
                <a:latin typeface="Acumin Pro"/>
                <a:cs typeface="Acumin Pro"/>
              </a:rPr>
              <a:t>ciempro,</a:t>
            </a:r>
            <a:r>
              <a:rPr sz="1200" spc="5">
                <a:solidFill>
                  <a:srgbClr val="231F20"/>
                </a:solidFill>
                <a:latin typeface="Acumin Pro"/>
                <a:cs typeface="Acumin Pro"/>
              </a:rPr>
              <a:t> </a:t>
            </a:r>
            <a:r>
              <a:rPr sz="1200" spc="-5">
                <a:solidFill>
                  <a:srgbClr val="231F20"/>
                </a:solidFill>
                <a:latin typeface="Acumin Pro"/>
                <a:cs typeface="Acumin Pro"/>
              </a:rPr>
              <a:t>condame</a:t>
            </a:r>
            <a:r>
              <a:rPr sz="1200" spc="5">
                <a:solidFill>
                  <a:srgbClr val="231F20"/>
                </a:solidFill>
                <a:latin typeface="Acumin Pro"/>
                <a:cs typeface="Acumin Pro"/>
              </a:rPr>
              <a:t> </a:t>
            </a:r>
            <a:r>
              <a:rPr sz="1200" spc="-5">
                <a:solidFill>
                  <a:srgbClr val="231F20"/>
                </a:solidFill>
                <a:latin typeface="Acumin Pro"/>
                <a:cs typeface="Acumin Pro"/>
              </a:rPr>
              <a:t>ndactus,</a:t>
            </a:r>
            <a:r>
              <a:rPr sz="1200">
                <a:solidFill>
                  <a:srgbClr val="231F20"/>
                </a:solidFill>
                <a:latin typeface="Acumin Pro"/>
                <a:cs typeface="Acumin Pro"/>
              </a:rPr>
              <a:t> o</a:t>
            </a:r>
            <a:r>
              <a:rPr sz="1200" spc="5">
                <a:solidFill>
                  <a:srgbClr val="231F20"/>
                </a:solidFill>
                <a:latin typeface="Acumin Pro"/>
                <a:cs typeface="Acumin Pro"/>
              </a:rPr>
              <a:t> </a:t>
            </a:r>
            <a:r>
              <a:rPr sz="1200">
                <a:solidFill>
                  <a:srgbClr val="231F20"/>
                </a:solidFill>
                <a:latin typeface="Acumin Pro"/>
                <a:cs typeface="Acumin Pro"/>
              </a:rPr>
              <a:t>et </a:t>
            </a:r>
            <a:r>
              <a:rPr sz="1200" spc="5">
                <a:solidFill>
                  <a:srgbClr val="231F20"/>
                </a:solidFill>
                <a:latin typeface="Acumin Pro"/>
                <a:cs typeface="Acumin Pro"/>
              </a:rPr>
              <a:t> </a:t>
            </a:r>
            <a:r>
              <a:rPr sz="1200">
                <a:solidFill>
                  <a:srgbClr val="231F20"/>
                </a:solidFill>
                <a:latin typeface="Acumin Pro"/>
                <a:cs typeface="Acumin Pro"/>
              </a:rPr>
              <a:t>fuidit</a:t>
            </a:r>
            <a:r>
              <a:rPr sz="1200" spc="10">
                <a:solidFill>
                  <a:srgbClr val="231F20"/>
                </a:solidFill>
                <a:latin typeface="Acumin Pro"/>
                <a:cs typeface="Acumin Pro"/>
              </a:rPr>
              <a:t> </a:t>
            </a:r>
            <a:r>
              <a:rPr sz="1200" spc="-5">
                <a:solidFill>
                  <a:srgbClr val="231F20"/>
                </a:solidFill>
                <a:latin typeface="Acumin Pro"/>
                <a:cs typeface="Acumin Pro"/>
              </a:rPr>
              <a:t>achilis?</a:t>
            </a:r>
            <a:r>
              <a:rPr sz="1200" spc="10">
                <a:solidFill>
                  <a:srgbClr val="231F20"/>
                </a:solidFill>
                <a:latin typeface="Acumin Pro"/>
                <a:cs typeface="Acumin Pro"/>
              </a:rPr>
              <a:t> </a:t>
            </a:r>
            <a:r>
              <a:rPr sz="1200" spc="-5">
                <a:solidFill>
                  <a:srgbClr val="231F20"/>
                </a:solidFill>
                <a:latin typeface="Acumin Pro"/>
                <a:cs typeface="Acumin Pro"/>
              </a:rPr>
              <a:t>Apeconsum</a:t>
            </a:r>
            <a:r>
              <a:rPr sz="1200" spc="10">
                <a:solidFill>
                  <a:srgbClr val="231F20"/>
                </a:solidFill>
                <a:latin typeface="Acumin Pro"/>
                <a:cs typeface="Acumin Pro"/>
              </a:rPr>
              <a:t> </a:t>
            </a:r>
            <a:r>
              <a:rPr sz="1200" spc="-5">
                <a:solidFill>
                  <a:srgbClr val="231F20"/>
                </a:solidFill>
                <a:latin typeface="Acumin Pro"/>
                <a:cs typeface="Acumin Pro"/>
              </a:rPr>
              <a:t>num</a:t>
            </a:r>
            <a:r>
              <a:rPr sz="1200" spc="10">
                <a:solidFill>
                  <a:srgbClr val="231F20"/>
                </a:solidFill>
                <a:latin typeface="Acumin Pro"/>
                <a:cs typeface="Acumin Pro"/>
              </a:rPr>
              <a:t> </a:t>
            </a:r>
            <a:r>
              <a:rPr sz="1200" spc="-5">
                <a:solidFill>
                  <a:srgbClr val="231F20"/>
                </a:solidFill>
                <a:latin typeface="Acumin Pro"/>
                <a:cs typeface="Acumin Pro"/>
              </a:rPr>
              <a:t>quemumunum</a:t>
            </a:r>
            <a:r>
              <a:rPr sz="1200" spc="10">
                <a:solidFill>
                  <a:srgbClr val="231F20"/>
                </a:solidFill>
                <a:latin typeface="Acumin Pro"/>
                <a:cs typeface="Acumin Pro"/>
              </a:rPr>
              <a:t> </a:t>
            </a:r>
            <a:r>
              <a:rPr sz="1200" spc="-5">
                <a:solidFill>
                  <a:srgbClr val="231F20"/>
                </a:solidFill>
                <a:latin typeface="Acumin Pro"/>
                <a:cs typeface="Acumin Pro"/>
              </a:rPr>
              <a:t>moripte,</a:t>
            </a:r>
            <a:r>
              <a:rPr sz="1200" spc="10">
                <a:solidFill>
                  <a:srgbClr val="231F20"/>
                </a:solidFill>
                <a:latin typeface="Acumin Pro"/>
                <a:cs typeface="Acumin Pro"/>
              </a:rPr>
              <a:t> </a:t>
            </a:r>
            <a:r>
              <a:rPr sz="1200" spc="-5">
                <a:solidFill>
                  <a:srgbClr val="231F20"/>
                </a:solidFill>
                <a:latin typeface="Acumin Pro"/>
                <a:cs typeface="Acumin Pro"/>
              </a:rPr>
              <a:t>sendeat</a:t>
            </a:r>
            <a:r>
              <a:rPr sz="1200" spc="10">
                <a:solidFill>
                  <a:srgbClr val="231F20"/>
                </a:solidFill>
                <a:latin typeface="Acumin Pro"/>
                <a:cs typeface="Acumin Pro"/>
              </a:rPr>
              <a:t> </a:t>
            </a:r>
            <a:r>
              <a:rPr sz="1200" spc="-5">
                <a:solidFill>
                  <a:srgbClr val="231F20"/>
                </a:solidFill>
                <a:latin typeface="Acumin Pro"/>
                <a:cs typeface="Acumin Pro"/>
              </a:rPr>
              <a:t>furei</a:t>
            </a:r>
            <a:r>
              <a:rPr sz="1200" spc="10">
                <a:solidFill>
                  <a:srgbClr val="231F20"/>
                </a:solidFill>
                <a:latin typeface="Acumin Pro"/>
                <a:cs typeface="Acumin Pro"/>
              </a:rPr>
              <a:t> </a:t>
            </a:r>
            <a:r>
              <a:rPr sz="1200" spc="-5">
                <a:solidFill>
                  <a:srgbClr val="231F20"/>
                </a:solidFill>
                <a:latin typeface="Acumin Pro"/>
                <a:cs typeface="Acumin Pro"/>
              </a:rPr>
              <a:t>tessult</a:t>
            </a:r>
            <a:r>
              <a:rPr sz="1200" spc="10">
                <a:solidFill>
                  <a:srgbClr val="231F20"/>
                </a:solidFill>
                <a:latin typeface="Acumin Pro"/>
                <a:cs typeface="Acumin Pro"/>
              </a:rPr>
              <a:t> </a:t>
            </a:r>
            <a:r>
              <a:rPr sz="1200" spc="-5">
                <a:solidFill>
                  <a:srgbClr val="231F20"/>
                </a:solidFill>
                <a:latin typeface="Acumin Pro"/>
                <a:cs typeface="Acumin Pro"/>
              </a:rPr>
              <a:t>icautus?</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Eternum</a:t>
            </a:r>
            <a:r>
              <a:rPr sz="1200" b="1" spc="-25">
                <a:solidFill>
                  <a:srgbClr val="231F20"/>
                </a:solidFill>
                <a:latin typeface="Acumin Pro"/>
                <a:cs typeface="Acumin Pro"/>
              </a:rPr>
              <a:t> </a:t>
            </a:r>
            <a:r>
              <a:rPr sz="1200" b="1" spc="-10">
                <a:solidFill>
                  <a:srgbClr val="231F20"/>
                </a:solidFill>
                <a:latin typeface="Acumin Pro"/>
                <a:cs typeface="Acumin Pro"/>
              </a:rPr>
              <a:t>strideffres</a:t>
            </a:r>
            <a:endParaRPr sz="1200">
              <a:latin typeface="Acumin Pro"/>
              <a:cs typeface="Acumin Pro"/>
            </a:endParaRPr>
          </a:p>
          <a:p>
            <a:pPr marL="609600" marR="102235">
              <a:lnSpc>
                <a:spcPct val="100000"/>
              </a:lnSpc>
              <a:spcBef>
                <a:spcPts val="359"/>
              </a:spcBef>
            </a:pPr>
            <a:r>
              <a:rPr sz="1200">
                <a:solidFill>
                  <a:srgbClr val="231F20"/>
                </a:solidFill>
                <a:latin typeface="Acumin Pro"/>
                <a:cs typeface="Acumin Pro"/>
              </a:rPr>
              <a:t>Clego</a:t>
            </a:r>
            <a:r>
              <a:rPr sz="1200" spc="-5">
                <a:solidFill>
                  <a:srgbClr val="231F20"/>
                </a:solidFill>
                <a:latin typeface="Acumin Pro"/>
                <a:cs typeface="Acumin Pro"/>
              </a:rPr>
              <a:t> te</a:t>
            </a:r>
            <a:r>
              <a:rPr sz="1200">
                <a:solidFill>
                  <a:srgbClr val="231F20"/>
                </a:solidFill>
                <a:latin typeface="Acumin Pro"/>
                <a:cs typeface="Acumin Pro"/>
              </a:rPr>
              <a:t> </a:t>
            </a:r>
            <a:r>
              <a:rPr sz="1200" spc="-5">
                <a:solidFill>
                  <a:srgbClr val="231F20"/>
                </a:solidFill>
                <a:latin typeface="Acumin Pro"/>
                <a:cs typeface="Acumin Pro"/>
              </a:rPr>
              <a:t>forsum aturis.</a:t>
            </a:r>
            <a:r>
              <a:rPr sz="1200">
                <a:solidFill>
                  <a:srgbClr val="231F20"/>
                </a:solidFill>
                <a:latin typeface="Acumin Pro"/>
                <a:cs typeface="Acumin Pro"/>
              </a:rPr>
              <a:t> Rei</a:t>
            </a:r>
            <a:r>
              <a:rPr sz="1200" spc="-5">
                <a:solidFill>
                  <a:srgbClr val="231F20"/>
                </a:solidFill>
                <a:latin typeface="Acumin Pro"/>
                <a:cs typeface="Acumin Pro"/>
              </a:rPr>
              <a:t> tuusque</a:t>
            </a:r>
            <a:r>
              <a:rPr sz="1200">
                <a:solidFill>
                  <a:srgbClr val="231F20"/>
                </a:solidFill>
                <a:latin typeface="Acumin Pro"/>
                <a:cs typeface="Acumin Pro"/>
              </a:rPr>
              <a:t> </a:t>
            </a:r>
            <a:r>
              <a:rPr sz="1200" spc="-5">
                <a:solidFill>
                  <a:srgbClr val="231F20"/>
                </a:solidFill>
                <a:latin typeface="Acumin Pro"/>
                <a:cs typeface="Acumin Pro"/>
              </a:rPr>
              <a:t>tem sum</a:t>
            </a:r>
            <a:r>
              <a:rPr sz="1200">
                <a:solidFill>
                  <a:srgbClr val="231F20"/>
                </a:solidFill>
                <a:latin typeface="Acumin Pro"/>
                <a:cs typeface="Acumin Pro"/>
              </a:rPr>
              <a:t> senihicaut</a:t>
            </a:r>
            <a:r>
              <a:rPr sz="1200" spc="-5">
                <a:solidFill>
                  <a:srgbClr val="231F20"/>
                </a:solidFill>
                <a:latin typeface="Acumin Pro"/>
                <a:cs typeface="Acumin Pro"/>
              </a:rPr>
              <a:t> vercer</a:t>
            </a:r>
            <a:r>
              <a:rPr sz="1200">
                <a:solidFill>
                  <a:srgbClr val="231F20"/>
                </a:solidFill>
                <a:latin typeface="Acumin Pro"/>
                <a:cs typeface="Acumin Pro"/>
              </a:rPr>
              <a:t> ur</a:t>
            </a:r>
            <a:r>
              <a:rPr sz="1200" spc="-5">
                <a:solidFill>
                  <a:srgbClr val="231F20"/>
                </a:solidFill>
                <a:latin typeface="Acumin Pro"/>
                <a:cs typeface="Acumin Pro"/>
              </a:rPr>
              <a:t> perum</a:t>
            </a:r>
            <a:r>
              <a:rPr sz="1200">
                <a:solidFill>
                  <a:srgbClr val="231F20"/>
                </a:solidFill>
                <a:latin typeface="Acumin Pro"/>
                <a:cs typeface="Acumin Pro"/>
              </a:rPr>
              <a:t> occisquam </a:t>
            </a:r>
            <a:r>
              <a:rPr sz="1200" spc="-290">
                <a:solidFill>
                  <a:srgbClr val="231F20"/>
                </a:solidFill>
                <a:latin typeface="Acumin Pro"/>
                <a:cs typeface="Acumin Pro"/>
              </a:rPr>
              <a:t> </a:t>
            </a:r>
            <a:r>
              <a:rPr sz="1200">
                <a:solidFill>
                  <a:srgbClr val="231F20"/>
                </a:solidFill>
                <a:latin typeface="Acumin Pro"/>
                <a:cs typeface="Acumin Pro"/>
              </a:rPr>
              <a:t>dum </a:t>
            </a:r>
            <a:r>
              <a:rPr sz="1200" spc="-5">
                <a:solidFill>
                  <a:srgbClr val="231F20"/>
                </a:solidFill>
                <a:latin typeface="Acumin Pro"/>
                <a:cs typeface="Acumin Pro"/>
              </a:rPr>
              <a:t>trarbit.</a:t>
            </a:r>
            <a:r>
              <a:rPr sz="1200">
                <a:solidFill>
                  <a:srgbClr val="231F20"/>
                </a:solidFill>
                <a:latin typeface="Acumin Pro"/>
                <a:cs typeface="Acumin Pro"/>
              </a:rPr>
              <a:t> </a:t>
            </a:r>
            <a:r>
              <a:rPr sz="1200" spc="-10">
                <a:solidFill>
                  <a:srgbClr val="231F20"/>
                </a:solidFill>
                <a:latin typeface="Acumin Pro"/>
                <a:cs typeface="Acumin Pro"/>
              </a:rPr>
              <a:t>Grae</a:t>
            </a:r>
            <a:r>
              <a:rPr sz="1200">
                <a:solidFill>
                  <a:srgbClr val="231F20"/>
                </a:solidFill>
                <a:latin typeface="Acumin Pro"/>
                <a:cs typeface="Acumin Pro"/>
              </a:rPr>
              <a:t> faceper</a:t>
            </a:r>
            <a:r>
              <a:rPr sz="1200" spc="5">
                <a:solidFill>
                  <a:srgbClr val="231F20"/>
                </a:solidFill>
                <a:latin typeface="Acumin Pro"/>
                <a:cs typeface="Acumin Pro"/>
              </a:rPr>
              <a:t> </a:t>
            </a:r>
            <a:r>
              <a:rPr sz="1200" spc="-5">
                <a:solidFill>
                  <a:srgbClr val="231F20"/>
                </a:solidFill>
                <a:latin typeface="Acumin Pro"/>
                <a:cs typeface="Acumin Pro"/>
              </a:rPr>
              <a:t>ectuam.</a:t>
            </a:r>
            <a:r>
              <a:rPr sz="1200">
                <a:solidFill>
                  <a:srgbClr val="231F20"/>
                </a:solidFill>
                <a:latin typeface="Acumin Pro"/>
                <a:cs typeface="Acumin Pro"/>
              </a:rPr>
              <a:t> </a:t>
            </a:r>
            <a:r>
              <a:rPr sz="1200" spc="-25">
                <a:solidFill>
                  <a:srgbClr val="231F20"/>
                </a:solidFill>
                <a:latin typeface="Acumin Pro"/>
                <a:cs typeface="Acumin Pro"/>
              </a:rPr>
              <a:t>Vast</a:t>
            </a:r>
            <a:r>
              <a:rPr sz="1200">
                <a:solidFill>
                  <a:srgbClr val="231F20"/>
                </a:solidFill>
                <a:latin typeface="Acumin Pro"/>
                <a:cs typeface="Acumin Pro"/>
              </a:rPr>
              <a:t> escer</a:t>
            </a:r>
            <a:r>
              <a:rPr sz="1200" spc="5">
                <a:solidFill>
                  <a:srgbClr val="231F20"/>
                </a:solidFill>
                <a:latin typeface="Acumin Pro"/>
                <a:cs typeface="Acumin Pro"/>
              </a:rPr>
              <a:t> </a:t>
            </a:r>
            <a:r>
              <a:rPr sz="1200">
                <a:solidFill>
                  <a:srgbClr val="231F20"/>
                </a:solidFill>
                <a:latin typeface="Acumin Pro"/>
                <a:cs typeface="Acumin Pro"/>
              </a:rPr>
              <a:t>in </a:t>
            </a:r>
            <a:r>
              <a:rPr sz="1200" spc="-5">
                <a:solidFill>
                  <a:srgbClr val="231F20"/>
                </a:solidFill>
                <a:latin typeface="Acumin Pro"/>
                <a:cs typeface="Acumin Pro"/>
              </a:rPr>
              <a:t>tem</a:t>
            </a:r>
            <a:r>
              <a:rPr sz="1200">
                <a:solidFill>
                  <a:srgbClr val="231F20"/>
                </a:solidFill>
                <a:latin typeface="Acumin Pro"/>
                <a:cs typeface="Acumin Pro"/>
              </a:rPr>
              <a:t> </a:t>
            </a:r>
            <a:r>
              <a:rPr sz="1200" spc="-5">
                <a:solidFill>
                  <a:srgbClr val="231F20"/>
                </a:solidFill>
                <a:latin typeface="Acumin Pro"/>
                <a:cs typeface="Acumin Pro"/>
              </a:rPr>
              <a:t>ina,</a:t>
            </a:r>
            <a:r>
              <a:rPr sz="1200" spc="5">
                <a:solidFill>
                  <a:srgbClr val="231F20"/>
                </a:solidFill>
                <a:latin typeface="Acumin Pro"/>
                <a:cs typeface="Acumin Pro"/>
              </a:rPr>
              <a:t> </a:t>
            </a:r>
            <a:r>
              <a:rPr sz="1200" spc="-5">
                <a:solidFill>
                  <a:srgbClr val="231F20"/>
                </a:solidFill>
                <a:latin typeface="Acumin Pro"/>
                <a:cs typeface="Acumin Pro"/>
              </a:rPr>
              <a:t>unulto</a:t>
            </a:r>
            <a:r>
              <a:rPr sz="1200">
                <a:solidFill>
                  <a:srgbClr val="231F20"/>
                </a:solidFill>
                <a:latin typeface="Acumin Pro"/>
                <a:cs typeface="Acumin Pro"/>
              </a:rPr>
              <a:t> </a:t>
            </a:r>
            <a:r>
              <a:rPr sz="1200" spc="-5">
                <a:solidFill>
                  <a:srgbClr val="231F20"/>
                </a:solidFill>
                <a:latin typeface="Acumin Pro"/>
                <a:cs typeface="Acumin Pro"/>
              </a:rPr>
              <a:t>actodiis</a:t>
            </a:r>
            <a:r>
              <a:rPr sz="1200">
                <a:solidFill>
                  <a:srgbClr val="231F20"/>
                </a:solidFill>
                <a:latin typeface="Acumin Pro"/>
                <a:cs typeface="Acumin Pro"/>
              </a:rPr>
              <a:t> </a:t>
            </a:r>
            <a:r>
              <a:rPr sz="1200" spc="-5">
                <a:solidFill>
                  <a:srgbClr val="231F20"/>
                </a:solidFill>
                <a:latin typeface="Acumin Pro"/>
                <a:cs typeface="Acumin Pro"/>
              </a:rPr>
              <a:t>furi</a:t>
            </a:r>
            <a:r>
              <a:rPr sz="1200" spc="5">
                <a:solidFill>
                  <a:srgbClr val="231F20"/>
                </a:solidFill>
                <a:latin typeface="Acumin Pro"/>
                <a:cs typeface="Acumin Pro"/>
              </a:rPr>
              <a:t> </a:t>
            </a:r>
            <a:r>
              <a:rPr sz="1200" spc="-5">
                <a:solidFill>
                  <a:srgbClr val="231F20"/>
                </a:solidFill>
                <a:latin typeface="Acumin Pro"/>
                <a:cs typeface="Acumin Pro"/>
              </a:rPr>
              <a:t>patiu </a:t>
            </a:r>
            <a:r>
              <a:rPr sz="1200">
                <a:solidFill>
                  <a:srgbClr val="231F20"/>
                </a:solidFill>
                <a:latin typeface="Acumin Pro"/>
                <a:cs typeface="Acumin Pro"/>
              </a:rPr>
              <a:t> </a:t>
            </a:r>
            <a:r>
              <a:rPr sz="1200" spc="-5">
                <a:solidFill>
                  <a:srgbClr val="231F20"/>
                </a:solidFill>
                <a:latin typeface="Acumin Pro"/>
                <a:cs typeface="Acumin Pro"/>
              </a:rPr>
              <a:t>manum </a:t>
            </a:r>
            <a:r>
              <a:rPr sz="1200">
                <a:solidFill>
                  <a:srgbClr val="231F20"/>
                </a:solidFill>
                <a:latin typeface="Acumin Pro"/>
                <a:cs typeface="Acumin Pro"/>
              </a:rPr>
              <a:t>quit.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20">
                <a:solidFill>
                  <a:srgbClr val="231F20"/>
                </a:solidFill>
                <a:latin typeface="Acumin Pro"/>
                <a:cs typeface="Acumin Pro"/>
              </a:rPr>
              <a:t>Verum</a:t>
            </a:r>
            <a:r>
              <a:rPr sz="1200" b="1" spc="-35">
                <a:solidFill>
                  <a:srgbClr val="231F20"/>
                </a:solidFill>
                <a:latin typeface="Acumin Pro"/>
                <a:cs typeface="Acumin Pro"/>
              </a:rPr>
              <a:t> </a:t>
            </a:r>
            <a:r>
              <a:rPr sz="1200" b="1" spc="-5">
                <a:solidFill>
                  <a:srgbClr val="231F20"/>
                </a:solidFill>
                <a:latin typeface="Acumin Pro"/>
                <a:cs typeface="Acumin Pro"/>
              </a:rPr>
              <a:t>aperrac</a:t>
            </a:r>
            <a:endParaRPr sz="1200">
              <a:latin typeface="Acumin Pro"/>
              <a:cs typeface="Acumin Pro"/>
            </a:endParaRPr>
          </a:p>
          <a:p>
            <a:pPr marL="609600">
              <a:lnSpc>
                <a:spcPct val="100000"/>
              </a:lnSpc>
              <a:spcBef>
                <a:spcPts val="359"/>
              </a:spcBef>
            </a:pPr>
            <a:r>
              <a:rPr sz="1200" spc="-5">
                <a:solidFill>
                  <a:srgbClr val="231F20"/>
                </a:solidFill>
                <a:latin typeface="Acumin Pro"/>
                <a:cs typeface="Acumin Pro"/>
              </a:rPr>
              <a:t>Ibuspio</a:t>
            </a:r>
            <a:r>
              <a:rPr sz="1200">
                <a:solidFill>
                  <a:srgbClr val="231F20"/>
                </a:solidFill>
                <a:latin typeface="Acumin Pro"/>
                <a:cs typeface="Acumin Pro"/>
              </a:rPr>
              <a:t> </a:t>
            </a:r>
            <a:r>
              <a:rPr sz="1200" spc="-5">
                <a:solidFill>
                  <a:srgbClr val="231F20"/>
                </a:solidFill>
                <a:latin typeface="Acumin Pro"/>
                <a:cs typeface="Acumin Pro"/>
              </a:rPr>
              <a:t>nvercer</a:t>
            </a:r>
            <a:r>
              <a:rPr sz="1200">
                <a:solidFill>
                  <a:srgbClr val="231F20"/>
                </a:solidFill>
                <a:latin typeface="Acumin Pro"/>
                <a:cs typeface="Acumin Pro"/>
              </a:rPr>
              <a:t> </a:t>
            </a:r>
            <a:r>
              <a:rPr sz="1200" spc="-5">
                <a:solidFill>
                  <a:srgbClr val="231F20"/>
                </a:solidFill>
                <a:latin typeface="Acumin Pro"/>
                <a:cs typeface="Acumin Pro"/>
              </a:rPr>
              <a:t>istio,</a:t>
            </a:r>
            <a:r>
              <a:rPr sz="1200" spc="5">
                <a:solidFill>
                  <a:srgbClr val="231F20"/>
                </a:solidFill>
                <a:latin typeface="Acumin Pro"/>
                <a:cs typeface="Acumin Pro"/>
              </a:rPr>
              <a:t> </a:t>
            </a:r>
            <a:r>
              <a:rPr sz="1200" spc="-10">
                <a:solidFill>
                  <a:srgbClr val="231F20"/>
                </a:solidFill>
                <a:latin typeface="Acumin Pro"/>
                <a:cs typeface="Acumin Pro"/>
              </a:rPr>
              <a:t>Catum</a:t>
            </a:r>
            <a:r>
              <a:rPr sz="1200">
                <a:solidFill>
                  <a:srgbClr val="231F20"/>
                </a:solidFill>
                <a:latin typeface="Acumin Pro"/>
                <a:cs typeface="Acumin Pro"/>
              </a:rPr>
              <a:t> </a:t>
            </a:r>
            <a:r>
              <a:rPr sz="1200" spc="-5">
                <a:solidFill>
                  <a:srgbClr val="231F20"/>
                </a:solidFill>
                <a:latin typeface="Acumin Pro"/>
                <a:cs typeface="Acumin Pro"/>
              </a:rPr>
              <a:t>tem,</a:t>
            </a:r>
            <a:r>
              <a:rPr sz="1200" spc="5">
                <a:solidFill>
                  <a:srgbClr val="231F20"/>
                </a:solidFill>
                <a:latin typeface="Acumin Pro"/>
                <a:cs typeface="Acumin Pro"/>
              </a:rPr>
              <a:t> ut</a:t>
            </a:r>
            <a:r>
              <a:rPr sz="1200">
                <a:solidFill>
                  <a:srgbClr val="231F20"/>
                </a:solidFill>
                <a:latin typeface="Acumin Pro"/>
                <a:cs typeface="Acumin Pro"/>
              </a:rPr>
              <a:t> vid</a:t>
            </a:r>
            <a:r>
              <a:rPr sz="1200" spc="5">
                <a:solidFill>
                  <a:srgbClr val="231F20"/>
                </a:solidFill>
                <a:latin typeface="Acumin Pro"/>
                <a:cs typeface="Acumin Pro"/>
              </a:rPr>
              <a:t> </a:t>
            </a:r>
            <a:r>
              <a:rPr sz="1200" spc="-5">
                <a:solidFill>
                  <a:srgbClr val="231F20"/>
                </a:solidFill>
                <a:latin typeface="Acumin Pro"/>
                <a:cs typeface="Acumin Pro"/>
              </a:rPr>
              <a:t>cussicaet</a:t>
            </a:r>
            <a:r>
              <a:rPr sz="1200">
                <a:solidFill>
                  <a:srgbClr val="231F20"/>
                </a:solidFill>
                <a:latin typeface="Acumin Pro"/>
                <a:cs typeface="Acumin Pro"/>
              </a:rPr>
              <a:t> </a:t>
            </a:r>
            <a:r>
              <a:rPr sz="1200" spc="-5">
                <a:solidFill>
                  <a:srgbClr val="231F20"/>
                </a:solidFill>
                <a:latin typeface="Acumin Pro"/>
                <a:cs typeface="Acumin Pro"/>
              </a:rPr>
              <a:t>aure</a:t>
            </a:r>
            <a:r>
              <a:rPr sz="1200" spc="5">
                <a:solidFill>
                  <a:srgbClr val="231F20"/>
                </a:solidFill>
                <a:latin typeface="Acumin Pro"/>
                <a:cs typeface="Acumin Pro"/>
              </a:rPr>
              <a:t> </a:t>
            </a:r>
            <a:r>
              <a:rPr sz="1200" spc="-5">
                <a:solidFill>
                  <a:srgbClr val="231F20"/>
                </a:solidFill>
                <a:latin typeface="Acumin Pro"/>
                <a:cs typeface="Acumin Pro"/>
              </a:rPr>
              <a:t>aperis</a:t>
            </a:r>
            <a:r>
              <a:rPr sz="1200">
                <a:solidFill>
                  <a:srgbClr val="231F20"/>
                </a:solidFill>
                <a:latin typeface="Acumin Pro"/>
                <a:cs typeface="Acumin Pro"/>
              </a:rPr>
              <a:t> </a:t>
            </a:r>
            <a:r>
              <a:rPr sz="1200" spc="-5">
                <a:solidFill>
                  <a:srgbClr val="231F20"/>
                </a:solidFill>
                <a:latin typeface="Acumin Pro"/>
                <a:cs typeface="Acumin Pro"/>
              </a:rPr>
              <a:t>fure</a:t>
            </a:r>
            <a:r>
              <a:rPr sz="1200" spc="5">
                <a:solidFill>
                  <a:srgbClr val="231F20"/>
                </a:solidFill>
                <a:latin typeface="Acumin Pro"/>
                <a:cs typeface="Acumin Pro"/>
              </a:rPr>
              <a:t> </a:t>
            </a:r>
            <a:r>
              <a:rPr sz="1200">
                <a:solidFill>
                  <a:srgbClr val="231F20"/>
                </a:solidFill>
                <a:latin typeface="Acumin Pro"/>
                <a:cs typeface="Acumin Pro"/>
              </a:rPr>
              <a:t>in </a:t>
            </a:r>
            <a:r>
              <a:rPr sz="1200" spc="-5">
                <a:solidFill>
                  <a:srgbClr val="231F20"/>
                </a:solidFill>
                <a:latin typeface="Acumin Pro"/>
                <a:cs typeface="Acumin Pro"/>
              </a:rPr>
              <a:t>tanum</a:t>
            </a:r>
            <a:r>
              <a:rPr sz="1200" spc="5">
                <a:solidFill>
                  <a:srgbClr val="231F20"/>
                </a:solidFill>
                <a:latin typeface="Acumin Pro"/>
                <a:cs typeface="Acumin Pro"/>
              </a:rPr>
              <a:t> </a:t>
            </a:r>
            <a:r>
              <a:rPr sz="1200" spc="-10">
                <a:solidFill>
                  <a:srgbClr val="231F20"/>
                </a:solidFill>
                <a:latin typeface="Acumin Pro"/>
                <a:cs typeface="Acumin Pro"/>
              </a:rPr>
              <a:t>inatus</a:t>
            </a:r>
            <a:endParaRPr sz="1200">
              <a:latin typeface="Acumin Pro"/>
              <a:cs typeface="Acumin Pro"/>
            </a:endParaRPr>
          </a:p>
          <a:p>
            <a:pPr marL="609600" marR="178435">
              <a:lnSpc>
                <a:spcPct val="100000"/>
              </a:lnSpc>
              <a:spcBef>
                <a:spcPts val="359"/>
              </a:spcBef>
            </a:pPr>
            <a:r>
              <a:rPr sz="1200">
                <a:solidFill>
                  <a:srgbClr val="231F20"/>
                </a:solidFill>
                <a:latin typeface="Acumin Pro"/>
                <a:cs typeface="Acumin Pro"/>
              </a:rPr>
              <a:t>inihili </a:t>
            </a:r>
            <a:r>
              <a:rPr sz="1200" spc="-5">
                <a:solidFill>
                  <a:srgbClr val="231F20"/>
                </a:solidFill>
                <a:latin typeface="Acumin Pro"/>
                <a:cs typeface="Acumin Pro"/>
              </a:rPr>
              <a:t>ngulto</a:t>
            </a:r>
            <a:r>
              <a:rPr sz="1200" spc="5">
                <a:solidFill>
                  <a:srgbClr val="231F20"/>
                </a:solidFill>
                <a:latin typeface="Acumin Pro"/>
                <a:cs typeface="Acumin Pro"/>
              </a:rPr>
              <a:t> </a:t>
            </a:r>
            <a:r>
              <a:rPr sz="1200" spc="-5">
                <a:solidFill>
                  <a:srgbClr val="231F20"/>
                </a:solidFill>
                <a:latin typeface="Acumin Pro"/>
                <a:cs typeface="Acumin Pro"/>
              </a:rPr>
              <a:t>mente,</a:t>
            </a:r>
            <a:r>
              <a:rPr sz="1200">
                <a:solidFill>
                  <a:srgbClr val="231F20"/>
                </a:solidFill>
                <a:latin typeface="Acumin Pro"/>
                <a:cs typeface="Acumin Pro"/>
              </a:rPr>
              <a:t> </a:t>
            </a:r>
            <a:r>
              <a:rPr sz="1200" spc="-5">
                <a:solidFill>
                  <a:srgbClr val="231F20"/>
                </a:solidFill>
                <a:latin typeface="Acumin Pro"/>
                <a:cs typeface="Acumin Pro"/>
              </a:rPr>
              <a:t>nonsinceri</a:t>
            </a:r>
            <a:r>
              <a:rPr sz="1200" spc="5">
                <a:solidFill>
                  <a:srgbClr val="231F20"/>
                </a:solidFill>
                <a:latin typeface="Acumin Pro"/>
                <a:cs typeface="Acumin Pro"/>
              </a:rPr>
              <a:t> </a:t>
            </a:r>
            <a:r>
              <a:rPr sz="1200" spc="-5">
                <a:solidFill>
                  <a:srgbClr val="231F20"/>
                </a:solidFill>
                <a:latin typeface="Acumin Pro"/>
                <a:cs typeface="Acumin Pro"/>
              </a:rPr>
              <a:t>imenam</a:t>
            </a:r>
            <a:r>
              <a:rPr sz="1200" spc="5">
                <a:solidFill>
                  <a:srgbClr val="231F20"/>
                </a:solidFill>
                <a:latin typeface="Acumin Pro"/>
                <a:cs typeface="Acumin Pro"/>
              </a:rPr>
              <a:t> </a:t>
            </a:r>
            <a:r>
              <a:rPr sz="1200" spc="-5">
                <a:solidFill>
                  <a:srgbClr val="231F20"/>
                </a:solidFill>
                <a:latin typeface="Acumin Pro"/>
                <a:cs typeface="Acumin Pro"/>
              </a:rPr>
              <a:t>unterce</a:t>
            </a:r>
            <a:r>
              <a:rPr sz="1200">
                <a:solidFill>
                  <a:srgbClr val="231F20"/>
                </a:solidFill>
                <a:latin typeface="Acumin Pro"/>
                <a:cs typeface="Acumin Pro"/>
              </a:rPr>
              <a:t> portuam</a:t>
            </a:r>
            <a:r>
              <a:rPr sz="1200" spc="5">
                <a:solidFill>
                  <a:srgbClr val="231F20"/>
                </a:solidFill>
                <a:latin typeface="Acumin Pro"/>
                <a:cs typeface="Acumin Pro"/>
              </a:rPr>
              <a:t> </a:t>
            </a:r>
            <a:r>
              <a:rPr sz="1200" spc="-5">
                <a:solidFill>
                  <a:srgbClr val="231F20"/>
                </a:solidFill>
                <a:latin typeface="Acumin Pro"/>
                <a:cs typeface="Acumin Pro"/>
              </a:rPr>
              <a:t>inat</a:t>
            </a:r>
            <a:r>
              <a:rPr sz="1200" spc="5">
                <a:solidFill>
                  <a:srgbClr val="231F20"/>
                </a:solidFill>
                <a:latin typeface="Acumin Pro"/>
                <a:cs typeface="Acumin Pro"/>
              </a:rPr>
              <a:t> </a:t>
            </a:r>
            <a:r>
              <a:rPr sz="1200">
                <a:solidFill>
                  <a:srgbClr val="231F20"/>
                </a:solidFill>
                <a:latin typeface="Acumin Pro"/>
                <a:cs typeface="Acumin Pro"/>
              </a:rPr>
              <a:t>Cuperbit. </a:t>
            </a:r>
            <a:r>
              <a:rPr sz="1200" spc="-5">
                <a:solidFill>
                  <a:srgbClr val="231F20"/>
                </a:solidFill>
                <a:latin typeface="Acumin Pro"/>
                <a:cs typeface="Acumin Pro"/>
              </a:rPr>
              <a:t>muscrimur </a:t>
            </a:r>
            <a:r>
              <a:rPr sz="1200" spc="-285">
                <a:solidFill>
                  <a:srgbClr val="231F20"/>
                </a:solidFill>
                <a:latin typeface="Acumin Pro"/>
                <a:cs typeface="Acumin Pro"/>
              </a:rPr>
              <a:t> </a:t>
            </a:r>
            <a:r>
              <a:rPr sz="1200" spc="-5">
                <a:solidFill>
                  <a:srgbClr val="231F20"/>
                </a:solidFill>
                <a:latin typeface="Acumin Pro"/>
                <a:cs typeface="Acumin Pro"/>
              </a:rPr>
              <a:t>ina, </a:t>
            </a:r>
            <a:r>
              <a:rPr sz="1200">
                <a:solidFill>
                  <a:srgbClr val="231F20"/>
                </a:solidFill>
                <a:latin typeface="Acumin Pro"/>
                <a:cs typeface="Acumin Pro"/>
              </a:rPr>
              <a:t>quemoenes horte </a:t>
            </a:r>
            <a:r>
              <a:rPr sz="1200" spc="-5">
                <a:solidFill>
                  <a:srgbClr val="231F20"/>
                </a:solidFill>
                <a:latin typeface="Acumin Pro"/>
                <a:cs typeface="Acumin Pro"/>
              </a:rPr>
              <a:t>inam.</a:t>
            </a:r>
            <a:endParaRPr sz="1200">
              <a:latin typeface="Acumin Pro"/>
              <a:cs typeface="Acumin Pro"/>
            </a:endParaRPr>
          </a:p>
        </p:txBody>
      </p:sp>
      <p:grpSp>
        <p:nvGrpSpPr>
          <p:cNvPr id="34" name="object 4">
            <a:extLst>
              <a:ext uri="{FF2B5EF4-FFF2-40B4-BE49-F238E27FC236}">
                <a16:creationId xmlns:a16="http://schemas.microsoft.com/office/drawing/2014/main" id="{5C7787D8-FBE2-1B4E-9D67-9A69805BCE06}"/>
              </a:ext>
            </a:extLst>
          </p:cNvPr>
          <p:cNvGrpSpPr/>
          <p:nvPr userDrawn="1"/>
        </p:nvGrpSpPr>
        <p:grpSpPr>
          <a:xfrm>
            <a:off x="825295" y="1841502"/>
            <a:ext cx="342265" cy="483870"/>
            <a:chOff x="825295" y="1841502"/>
            <a:chExt cx="342265" cy="483870"/>
          </a:xfrm>
        </p:grpSpPr>
        <p:sp>
          <p:nvSpPr>
            <p:cNvPr id="35" name="object 5">
              <a:extLst>
                <a:ext uri="{FF2B5EF4-FFF2-40B4-BE49-F238E27FC236}">
                  <a16:creationId xmlns:a16="http://schemas.microsoft.com/office/drawing/2014/main" id="{FAF9DE4D-2F07-DF4A-ACDD-5B085B7E30A1}"/>
                </a:ext>
              </a:extLst>
            </p:cNvPr>
            <p:cNvSpPr/>
            <p:nvPr/>
          </p:nvSpPr>
          <p:spPr>
            <a:xfrm>
              <a:off x="863923" y="1941558"/>
              <a:ext cx="264795" cy="367665"/>
            </a:xfrm>
            <a:custGeom>
              <a:avLst/>
              <a:gdLst/>
              <a:ahLst/>
              <a:cxnLst/>
              <a:rect l="l" t="t" r="r" b="b"/>
              <a:pathLst>
                <a:path w="264794" h="367664">
                  <a:moveTo>
                    <a:pt x="264299" y="50"/>
                  </a:moveTo>
                  <a:lnTo>
                    <a:pt x="264515" y="25"/>
                  </a:lnTo>
                  <a:lnTo>
                    <a:pt x="264629" y="334949"/>
                  </a:lnTo>
                  <a:lnTo>
                    <a:pt x="235073" y="353503"/>
                  </a:lnTo>
                  <a:lnTo>
                    <a:pt x="211440" y="363031"/>
                  </a:lnTo>
                  <a:lnTo>
                    <a:pt x="181328" y="366541"/>
                  </a:lnTo>
                  <a:lnTo>
                    <a:pt x="132334" y="367042"/>
                  </a:lnTo>
                  <a:lnTo>
                    <a:pt x="76466" y="362028"/>
                  </a:lnTo>
                  <a:lnTo>
                    <a:pt x="34886" y="350996"/>
                  </a:lnTo>
                  <a:lnTo>
                    <a:pt x="8947" y="339964"/>
                  </a:lnTo>
                  <a:lnTo>
                    <a:pt x="0" y="334949"/>
                  </a:lnTo>
                  <a:lnTo>
                    <a:pt x="0" y="0"/>
                  </a:lnTo>
                </a:path>
              </a:pathLst>
            </a:custGeom>
            <a:ln w="32359">
              <a:solidFill>
                <a:srgbClr val="F15A29"/>
              </a:solidFill>
            </a:ln>
          </p:spPr>
          <p:txBody>
            <a:bodyPr wrap="square" lIns="0" tIns="0" rIns="0" bIns="0" rtlCol="0"/>
            <a:lstStyle/>
            <a:p>
              <a:endParaRPr/>
            </a:p>
          </p:txBody>
        </p:sp>
        <p:sp>
          <p:nvSpPr>
            <p:cNvPr id="36" name="object 6">
              <a:extLst>
                <a:ext uri="{FF2B5EF4-FFF2-40B4-BE49-F238E27FC236}">
                  <a16:creationId xmlns:a16="http://schemas.microsoft.com/office/drawing/2014/main" id="{9CF6B15D-47F9-2047-9A24-FCC66B227AA0}"/>
                </a:ext>
              </a:extLst>
            </p:cNvPr>
            <p:cNvSpPr/>
            <p:nvPr/>
          </p:nvSpPr>
          <p:spPr>
            <a:xfrm>
              <a:off x="835074" y="1851281"/>
              <a:ext cx="322580" cy="97790"/>
            </a:xfrm>
            <a:custGeom>
              <a:avLst/>
              <a:gdLst/>
              <a:ahLst/>
              <a:cxnLst/>
              <a:rect l="l" t="t" r="r" b="b"/>
              <a:pathLst>
                <a:path w="322580" h="97789">
                  <a:moveTo>
                    <a:pt x="322376" y="35496"/>
                  </a:moveTo>
                  <a:lnTo>
                    <a:pt x="309710" y="49315"/>
                  </a:lnTo>
                  <a:lnTo>
                    <a:pt x="275167" y="60598"/>
                  </a:lnTo>
                  <a:lnTo>
                    <a:pt x="223932" y="68204"/>
                  </a:lnTo>
                  <a:lnTo>
                    <a:pt x="161188" y="70992"/>
                  </a:lnTo>
                  <a:lnTo>
                    <a:pt x="98449" y="68204"/>
                  </a:lnTo>
                  <a:lnTo>
                    <a:pt x="47213" y="60598"/>
                  </a:lnTo>
                  <a:lnTo>
                    <a:pt x="12668" y="49315"/>
                  </a:lnTo>
                  <a:lnTo>
                    <a:pt x="0" y="35496"/>
                  </a:lnTo>
                  <a:lnTo>
                    <a:pt x="12668" y="21677"/>
                  </a:lnTo>
                  <a:lnTo>
                    <a:pt x="47213" y="10394"/>
                  </a:lnTo>
                  <a:lnTo>
                    <a:pt x="98449" y="2788"/>
                  </a:lnTo>
                  <a:lnTo>
                    <a:pt x="161188" y="0"/>
                  </a:lnTo>
                  <a:lnTo>
                    <a:pt x="223932" y="2788"/>
                  </a:lnTo>
                  <a:lnTo>
                    <a:pt x="275167" y="10394"/>
                  </a:lnTo>
                  <a:lnTo>
                    <a:pt x="309710" y="21677"/>
                  </a:lnTo>
                  <a:lnTo>
                    <a:pt x="322376" y="35496"/>
                  </a:lnTo>
                  <a:close/>
                </a:path>
                <a:path w="322580" h="97789">
                  <a:moveTo>
                    <a:pt x="322376" y="61937"/>
                  </a:moveTo>
                  <a:lnTo>
                    <a:pt x="309710" y="75758"/>
                  </a:lnTo>
                  <a:lnTo>
                    <a:pt x="275167" y="87045"/>
                  </a:lnTo>
                  <a:lnTo>
                    <a:pt x="223932" y="94656"/>
                  </a:lnTo>
                  <a:lnTo>
                    <a:pt x="161188" y="97447"/>
                  </a:lnTo>
                  <a:lnTo>
                    <a:pt x="98449" y="94656"/>
                  </a:lnTo>
                  <a:lnTo>
                    <a:pt x="47213" y="87045"/>
                  </a:lnTo>
                  <a:lnTo>
                    <a:pt x="12668" y="75758"/>
                  </a:lnTo>
                  <a:lnTo>
                    <a:pt x="0" y="61937"/>
                  </a:lnTo>
                </a:path>
                <a:path w="322580" h="97789">
                  <a:moveTo>
                    <a:pt x="322376" y="61937"/>
                  </a:moveTo>
                  <a:lnTo>
                    <a:pt x="322376" y="35496"/>
                  </a:lnTo>
                </a:path>
                <a:path w="322580" h="97789">
                  <a:moveTo>
                    <a:pt x="0" y="61937"/>
                  </a:moveTo>
                  <a:lnTo>
                    <a:pt x="0" y="35496"/>
                  </a:lnTo>
                </a:path>
              </a:pathLst>
            </a:custGeom>
            <a:ln w="19558">
              <a:solidFill>
                <a:srgbClr val="F15A29"/>
              </a:solidFill>
            </a:ln>
          </p:spPr>
          <p:txBody>
            <a:bodyPr wrap="square" lIns="0" tIns="0" rIns="0" bIns="0" rtlCol="0"/>
            <a:lstStyle/>
            <a:p>
              <a:endParaRPr/>
            </a:p>
          </p:txBody>
        </p:sp>
        <p:pic>
          <p:nvPicPr>
            <p:cNvPr id="37" name="object 7">
              <a:extLst>
                <a:ext uri="{FF2B5EF4-FFF2-40B4-BE49-F238E27FC236}">
                  <a16:creationId xmlns:a16="http://schemas.microsoft.com/office/drawing/2014/main" id="{7344EF61-DF81-394C-9BCF-73695D0B2808}"/>
                </a:ext>
              </a:extLst>
            </p:cNvPr>
            <p:cNvPicPr/>
            <p:nvPr/>
          </p:nvPicPr>
          <p:blipFill>
            <a:blip r:embed="rId2" cstate="print"/>
            <a:stretch>
              <a:fillRect/>
            </a:stretch>
          </p:blipFill>
          <p:spPr>
            <a:xfrm>
              <a:off x="889446" y="1982458"/>
              <a:ext cx="216630" cy="276669"/>
            </a:xfrm>
            <a:prstGeom prst="rect">
              <a:avLst/>
            </a:prstGeom>
          </p:spPr>
        </p:pic>
      </p:grpSp>
      <p:grpSp>
        <p:nvGrpSpPr>
          <p:cNvPr id="38" name="object 8">
            <a:extLst>
              <a:ext uri="{FF2B5EF4-FFF2-40B4-BE49-F238E27FC236}">
                <a16:creationId xmlns:a16="http://schemas.microsoft.com/office/drawing/2014/main" id="{20781D1F-742F-8247-95CE-18596E2F2222}"/>
              </a:ext>
            </a:extLst>
          </p:cNvPr>
          <p:cNvGrpSpPr/>
          <p:nvPr userDrawn="1"/>
        </p:nvGrpSpPr>
        <p:grpSpPr>
          <a:xfrm>
            <a:off x="761993" y="2776221"/>
            <a:ext cx="468630" cy="377825"/>
            <a:chOff x="761993" y="2776221"/>
            <a:chExt cx="468630" cy="377825"/>
          </a:xfrm>
        </p:grpSpPr>
        <p:sp>
          <p:nvSpPr>
            <p:cNvPr id="39" name="object 9">
              <a:extLst>
                <a:ext uri="{FF2B5EF4-FFF2-40B4-BE49-F238E27FC236}">
                  <a16:creationId xmlns:a16="http://schemas.microsoft.com/office/drawing/2014/main" id="{6243E5C5-D0A0-2345-8487-BB1E15B8C9EB}"/>
                </a:ext>
              </a:extLst>
            </p:cNvPr>
            <p:cNvSpPr/>
            <p:nvPr/>
          </p:nvSpPr>
          <p:spPr>
            <a:xfrm>
              <a:off x="776706" y="2852962"/>
              <a:ext cx="439420" cy="286385"/>
            </a:xfrm>
            <a:custGeom>
              <a:avLst/>
              <a:gdLst/>
              <a:ahLst/>
              <a:cxnLst/>
              <a:rect l="l" t="t" r="r" b="b"/>
              <a:pathLst>
                <a:path w="439419" h="286385">
                  <a:moveTo>
                    <a:pt x="400303" y="286283"/>
                  </a:moveTo>
                  <a:lnTo>
                    <a:pt x="38811" y="286283"/>
                  </a:lnTo>
                  <a:lnTo>
                    <a:pt x="23740" y="283221"/>
                  </a:lnTo>
                  <a:lnTo>
                    <a:pt x="11399" y="274883"/>
                  </a:lnTo>
                  <a:lnTo>
                    <a:pt x="3062" y="262542"/>
                  </a:lnTo>
                  <a:lnTo>
                    <a:pt x="0" y="247472"/>
                  </a:lnTo>
                  <a:lnTo>
                    <a:pt x="0" y="38811"/>
                  </a:lnTo>
                  <a:lnTo>
                    <a:pt x="3062" y="23740"/>
                  </a:lnTo>
                  <a:lnTo>
                    <a:pt x="11399" y="11399"/>
                  </a:lnTo>
                  <a:lnTo>
                    <a:pt x="23740" y="3062"/>
                  </a:lnTo>
                  <a:lnTo>
                    <a:pt x="38811" y="0"/>
                  </a:lnTo>
                  <a:lnTo>
                    <a:pt x="400303" y="0"/>
                  </a:lnTo>
                  <a:lnTo>
                    <a:pt x="415374" y="3062"/>
                  </a:lnTo>
                  <a:lnTo>
                    <a:pt x="427715" y="11399"/>
                  </a:lnTo>
                  <a:lnTo>
                    <a:pt x="436053" y="23740"/>
                  </a:lnTo>
                  <a:lnTo>
                    <a:pt x="439115" y="38811"/>
                  </a:lnTo>
                  <a:lnTo>
                    <a:pt x="439115" y="247472"/>
                  </a:lnTo>
                  <a:lnTo>
                    <a:pt x="436053" y="262542"/>
                  </a:lnTo>
                  <a:lnTo>
                    <a:pt x="427715" y="274883"/>
                  </a:lnTo>
                  <a:lnTo>
                    <a:pt x="415374" y="283221"/>
                  </a:lnTo>
                  <a:lnTo>
                    <a:pt x="400303" y="286283"/>
                  </a:lnTo>
                  <a:close/>
                </a:path>
              </a:pathLst>
            </a:custGeom>
            <a:ln w="29425">
              <a:solidFill>
                <a:srgbClr val="F15A29"/>
              </a:solidFill>
            </a:ln>
          </p:spPr>
          <p:txBody>
            <a:bodyPr wrap="square" lIns="0" tIns="0" rIns="0" bIns="0" rtlCol="0"/>
            <a:lstStyle/>
            <a:p>
              <a:endParaRPr/>
            </a:p>
          </p:txBody>
        </p:sp>
        <p:sp>
          <p:nvSpPr>
            <p:cNvPr id="40" name="object 10">
              <a:extLst>
                <a:ext uri="{FF2B5EF4-FFF2-40B4-BE49-F238E27FC236}">
                  <a16:creationId xmlns:a16="http://schemas.microsoft.com/office/drawing/2014/main" id="{C831ED34-FB13-504A-88B0-BABFB190AAA2}"/>
                </a:ext>
              </a:extLst>
            </p:cNvPr>
            <p:cNvSpPr/>
            <p:nvPr/>
          </p:nvSpPr>
          <p:spPr>
            <a:xfrm>
              <a:off x="816329" y="2787543"/>
              <a:ext cx="360045" cy="223520"/>
            </a:xfrm>
            <a:custGeom>
              <a:avLst/>
              <a:gdLst/>
              <a:ahLst/>
              <a:cxnLst/>
              <a:rect l="l" t="t" r="r" b="b"/>
              <a:pathLst>
                <a:path w="360044" h="223519">
                  <a:moveTo>
                    <a:pt x="0" y="116154"/>
                  </a:moveTo>
                  <a:lnTo>
                    <a:pt x="38442" y="222935"/>
                  </a:lnTo>
                  <a:lnTo>
                    <a:pt x="323684" y="222935"/>
                  </a:lnTo>
                  <a:lnTo>
                    <a:pt x="359930" y="116154"/>
                  </a:lnTo>
                </a:path>
                <a:path w="360044" h="223519">
                  <a:moveTo>
                    <a:pt x="183413" y="122935"/>
                  </a:moveTo>
                  <a:lnTo>
                    <a:pt x="183413" y="178777"/>
                  </a:lnTo>
                </a:path>
                <a:path w="360044" h="223519">
                  <a:moveTo>
                    <a:pt x="155486" y="150850"/>
                  </a:moveTo>
                  <a:lnTo>
                    <a:pt x="211328" y="150850"/>
                  </a:lnTo>
                </a:path>
                <a:path w="360044" h="223519">
                  <a:moveTo>
                    <a:pt x="85064" y="63830"/>
                  </a:moveTo>
                  <a:lnTo>
                    <a:pt x="85064" y="0"/>
                  </a:lnTo>
                  <a:lnTo>
                    <a:pt x="265620" y="0"/>
                  </a:lnTo>
                  <a:lnTo>
                    <a:pt x="265620" y="65417"/>
                  </a:lnTo>
                </a:path>
              </a:pathLst>
            </a:custGeom>
            <a:ln w="22644">
              <a:solidFill>
                <a:srgbClr val="F15A29"/>
              </a:solidFill>
            </a:ln>
          </p:spPr>
          <p:txBody>
            <a:bodyPr wrap="square" lIns="0" tIns="0" rIns="0" bIns="0" rtlCol="0"/>
            <a:lstStyle/>
            <a:p>
              <a:endParaRPr/>
            </a:p>
          </p:txBody>
        </p:sp>
      </p:grpSp>
      <p:grpSp>
        <p:nvGrpSpPr>
          <p:cNvPr id="41" name="object 11">
            <a:extLst>
              <a:ext uri="{FF2B5EF4-FFF2-40B4-BE49-F238E27FC236}">
                <a16:creationId xmlns:a16="http://schemas.microsoft.com/office/drawing/2014/main" id="{456A8EA1-C476-0843-809A-30C3B25F2D44}"/>
              </a:ext>
            </a:extLst>
          </p:cNvPr>
          <p:cNvGrpSpPr/>
          <p:nvPr userDrawn="1"/>
        </p:nvGrpSpPr>
        <p:grpSpPr>
          <a:xfrm>
            <a:off x="761996" y="3744231"/>
            <a:ext cx="468630" cy="383540"/>
            <a:chOff x="761996" y="3744231"/>
            <a:chExt cx="468630" cy="383540"/>
          </a:xfrm>
        </p:grpSpPr>
        <p:sp>
          <p:nvSpPr>
            <p:cNvPr id="42" name="object 12">
              <a:extLst>
                <a:ext uri="{FF2B5EF4-FFF2-40B4-BE49-F238E27FC236}">
                  <a16:creationId xmlns:a16="http://schemas.microsoft.com/office/drawing/2014/main" id="{3FA36273-7670-AA47-A3E4-43B28395E985}"/>
                </a:ext>
              </a:extLst>
            </p:cNvPr>
            <p:cNvSpPr/>
            <p:nvPr/>
          </p:nvSpPr>
          <p:spPr>
            <a:xfrm>
              <a:off x="778226" y="3760462"/>
              <a:ext cx="436245" cy="351155"/>
            </a:xfrm>
            <a:custGeom>
              <a:avLst/>
              <a:gdLst/>
              <a:ahLst/>
              <a:cxnLst/>
              <a:rect l="l" t="t" r="r" b="b"/>
              <a:pathLst>
                <a:path w="436244" h="351154">
                  <a:moveTo>
                    <a:pt x="397535" y="350812"/>
                  </a:moveTo>
                  <a:lnTo>
                    <a:pt x="38544" y="350812"/>
                  </a:lnTo>
                  <a:lnTo>
                    <a:pt x="23579" y="347770"/>
                  </a:lnTo>
                  <a:lnTo>
                    <a:pt x="11323" y="339488"/>
                  </a:lnTo>
                  <a:lnTo>
                    <a:pt x="3041" y="327232"/>
                  </a:lnTo>
                  <a:lnTo>
                    <a:pt x="0" y="312267"/>
                  </a:lnTo>
                  <a:lnTo>
                    <a:pt x="0" y="38544"/>
                  </a:lnTo>
                  <a:lnTo>
                    <a:pt x="3041" y="23579"/>
                  </a:lnTo>
                  <a:lnTo>
                    <a:pt x="11323" y="11323"/>
                  </a:lnTo>
                  <a:lnTo>
                    <a:pt x="23579" y="3041"/>
                  </a:lnTo>
                  <a:lnTo>
                    <a:pt x="38544" y="0"/>
                  </a:lnTo>
                  <a:lnTo>
                    <a:pt x="397535" y="0"/>
                  </a:lnTo>
                  <a:lnTo>
                    <a:pt x="412500" y="3041"/>
                  </a:lnTo>
                  <a:lnTo>
                    <a:pt x="424756" y="11323"/>
                  </a:lnTo>
                  <a:lnTo>
                    <a:pt x="433038" y="23579"/>
                  </a:lnTo>
                  <a:lnTo>
                    <a:pt x="436079" y="38544"/>
                  </a:lnTo>
                  <a:lnTo>
                    <a:pt x="436079" y="312267"/>
                  </a:lnTo>
                  <a:lnTo>
                    <a:pt x="433038" y="327232"/>
                  </a:lnTo>
                  <a:lnTo>
                    <a:pt x="424756" y="339488"/>
                  </a:lnTo>
                  <a:lnTo>
                    <a:pt x="412500" y="347770"/>
                  </a:lnTo>
                  <a:lnTo>
                    <a:pt x="397535" y="350812"/>
                  </a:lnTo>
                  <a:close/>
                </a:path>
              </a:pathLst>
            </a:custGeom>
            <a:ln w="32461">
              <a:solidFill>
                <a:srgbClr val="F15A29"/>
              </a:solidFill>
            </a:ln>
          </p:spPr>
          <p:txBody>
            <a:bodyPr wrap="square" lIns="0" tIns="0" rIns="0" bIns="0" rtlCol="0"/>
            <a:lstStyle/>
            <a:p>
              <a:endParaRPr/>
            </a:p>
          </p:txBody>
        </p:sp>
        <p:sp>
          <p:nvSpPr>
            <p:cNvPr id="43" name="object 13">
              <a:extLst>
                <a:ext uri="{FF2B5EF4-FFF2-40B4-BE49-F238E27FC236}">
                  <a16:creationId xmlns:a16="http://schemas.microsoft.com/office/drawing/2014/main" id="{FD0C6F9C-6969-2840-B4EE-07F23392D61C}"/>
                </a:ext>
              </a:extLst>
            </p:cNvPr>
            <p:cNvSpPr/>
            <p:nvPr/>
          </p:nvSpPr>
          <p:spPr>
            <a:xfrm>
              <a:off x="787213" y="3797336"/>
              <a:ext cx="434340" cy="276860"/>
            </a:xfrm>
            <a:custGeom>
              <a:avLst/>
              <a:gdLst/>
              <a:ahLst/>
              <a:cxnLst/>
              <a:rect l="l" t="t" r="r" b="b"/>
              <a:pathLst>
                <a:path w="434340" h="276860">
                  <a:moveTo>
                    <a:pt x="0" y="148145"/>
                  </a:moveTo>
                  <a:lnTo>
                    <a:pt x="120561" y="148145"/>
                  </a:lnTo>
                  <a:lnTo>
                    <a:pt x="138201" y="120065"/>
                  </a:lnTo>
                  <a:lnTo>
                    <a:pt x="159524" y="171310"/>
                  </a:lnTo>
                  <a:lnTo>
                    <a:pt x="184518" y="127076"/>
                  </a:lnTo>
                  <a:lnTo>
                    <a:pt x="198488" y="276631"/>
                  </a:lnTo>
                  <a:lnTo>
                    <a:pt x="226415" y="0"/>
                  </a:lnTo>
                  <a:lnTo>
                    <a:pt x="238925" y="167106"/>
                  </a:lnTo>
                  <a:lnTo>
                    <a:pt x="257302" y="123571"/>
                  </a:lnTo>
                  <a:lnTo>
                    <a:pt x="277152" y="172720"/>
                  </a:lnTo>
                  <a:lnTo>
                    <a:pt x="286702" y="145262"/>
                  </a:lnTo>
                  <a:lnTo>
                    <a:pt x="433730" y="145262"/>
                  </a:lnTo>
                </a:path>
              </a:pathLst>
            </a:custGeom>
            <a:ln w="16433">
              <a:solidFill>
                <a:srgbClr val="F15A29"/>
              </a:solidFill>
            </a:ln>
          </p:spPr>
          <p:txBody>
            <a:bodyPr wrap="square" lIns="0" tIns="0" rIns="0" bIns="0" rtlCol="0"/>
            <a:lstStyle/>
            <a:p>
              <a:endParaRPr/>
            </a:p>
          </p:txBody>
        </p:sp>
      </p:grpSp>
      <p:grpSp>
        <p:nvGrpSpPr>
          <p:cNvPr id="44" name="object 14">
            <a:extLst>
              <a:ext uri="{FF2B5EF4-FFF2-40B4-BE49-F238E27FC236}">
                <a16:creationId xmlns:a16="http://schemas.microsoft.com/office/drawing/2014/main" id="{33A1DC95-9C71-BB48-8B0C-BF07810EF2E8}"/>
              </a:ext>
            </a:extLst>
          </p:cNvPr>
          <p:cNvGrpSpPr/>
          <p:nvPr userDrawn="1"/>
        </p:nvGrpSpPr>
        <p:grpSpPr>
          <a:xfrm>
            <a:off x="762099" y="4706585"/>
            <a:ext cx="468630" cy="476884"/>
            <a:chOff x="762099" y="4706585"/>
            <a:chExt cx="468630" cy="476884"/>
          </a:xfrm>
        </p:grpSpPr>
        <p:sp>
          <p:nvSpPr>
            <p:cNvPr id="45" name="object 15">
              <a:extLst>
                <a:ext uri="{FF2B5EF4-FFF2-40B4-BE49-F238E27FC236}">
                  <a16:creationId xmlns:a16="http://schemas.microsoft.com/office/drawing/2014/main" id="{EE16F264-462E-E543-96F8-0E4E974969C7}"/>
                </a:ext>
              </a:extLst>
            </p:cNvPr>
            <p:cNvSpPr/>
            <p:nvPr/>
          </p:nvSpPr>
          <p:spPr>
            <a:xfrm>
              <a:off x="781149" y="4725635"/>
              <a:ext cx="339090" cy="438784"/>
            </a:xfrm>
            <a:custGeom>
              <a:avLst/>
              <a:gdLst/>
              <a:ahLst/>
              <a:cxnLst/>
              <a:rect l="l" t="t" r="r" b="b"/>
              <a:pathLst>
                <a:path w="339090" h="438785">
                  <a:moveTo>
                    <a:pt x="140382" y="12724"/>
                  </a:moveTo>
                  <a:lnTo>
                    <a:pt x="52767" y="0"/>
                  </a:lnTo>
                  <a:lnTo>
                    <a:pt x="18203" y="10510"/>
                  </a:lnTo>
                  <a:lnTo>
                    <a:pt x="31867" y="57532"/>
                  </a:lnTo>
                  <a:lnTo>
                    <a:pt x="88934" y="154342"/>
                  </a:lnTo>
                  <a:lnTo>
                    <a:pt x="169706" y="277138"/>
                  </a:lnTo>
                </a:path>
                <a:path w="339090" h="438785">
                  <a:moveTo>
                    <a:pt x="216341" y="12724"/>
                  </a:moveTo>
                  <a:lnTo>
                    <a:pt x="303955" y="0"/>
                  </a:lnTo>
                  <a:lnTo>
                    <a:pt x="338520" y="10510"/>
                  </a:lnTo>
                  <a:lnTo>
                    <a:pt x="324856" y="57532"/>
                  </a:lnTo>
                  <a:lnTo>
                    <a:pt x="267788" y="154342"/>
                  </a:lnTo>
                  <a:lnTo>
                    <a:pt x="187016" y="277138"/>
                  </a:lnTo>
                  <a:lnTo>
                    <a:pt x="116075" y="387655"/>
                  </a:lnTo>
                  <a:lnTo>
                    <a:pt x="74260" y="437517"/>
                  </a:lnTo>
                  <a:lnTo>
                    <a:pt x="45217" y="438444"/>
                  </a:lnTo>
                  <a:lnTo>
                    <a:pt x="12595" y="402157"/>
                  </a:lnTo>
                  <a:lnTo>
                    <a:pt x="0" y="372205"/>
                  </a:lnTo>
                  <a:lnTo>
                    <a:pt x="7350" y="344343"/>
                  </a:lnTo>
                  <a:lnTo>
                    <a:pt x="67259" y="301772"/>
                  </a:lnTo>
                  <a:lnTo>
                    <a:pt x="112503" y="290505"/>
                  </a:lnTo>
                  <a:lnTo>
                    <a:pt x="163064" y="288213"/>
                  </a:lnTo>
                  <a:lnTo>
                    <a:pt x="230500" y="286144"/>
                  </a:lnTo>
                  <a:lnTo>
                    <a:pt x="277458" y="276206"/>
                  </a:lnTo>
                  <a:lnTo>
                    <a:pt x="304916" y="265233"/>
                  </a:lnTo>
                  <a:lnTo>
                    <a:pt x="313851" y="260057"/>
                  </a:lnTo>
                </a:path>
              </a:pathLst>
            </a:custGeom>
            <a:ln w="38100">
              <a:solidFill>
                <a:srgbClr val="F15A29"/>
              </a:solidFill>
            </a:ln>
          </p:spPr>
          <p:txBody>
            <a:bodyPr wrap="square" lIns="0" tIns="0" rIns="0" bIns="0" rtlCol="0"/>
            <a:lstStyle/>
            <a:p>
              <a:endParaRPr/>
            </a:p>
          </p:txBody>
        </p:sp>
        <p:pic>
          <p:nvPicPr>
            <p:cNvPr id="46" name="object 16">
              <a:extLst>
                <a:ext uri="{FF2B5EF4-FFF2-40B4-BE49-F238E27FC236}">
                  <a16:creationId xmlns:a16="http://schemas.microsoft.com/office/drawing/2014/main" id="{745A615D-D592-2C4B-9F89-8E1CAA1C1830}"/>
                </a:ext>
              </a:extLst>
            </p:cNvPr>
            <p:cNvPicPr/>
            <p:nvPr/>
          </p:nvPicPr>
          <p:blipFill>
            <a:blip r:embed="rId3" cstate="print"/>
            <a:stretch>
              <a:fillRect/>
            </a:stretch>
          </p:blipFill>
          <p:spPr>
            <a:xfrm>
              <a:off x="1089063" y="4881003"/>
              <a:ext cx="141465" cy="141478"/>
            </a:xfrm>
            <a:prstGeom prst="rect">
              <a:avLst/>
            </a:prstGeom>
          </p:spPr>
        </p:pic>
      </p:grpSp>
      <p:grpSp>
        <p:nvGrpSpPr>
          <p:cNvPr id="47" name="object 17">
            <a:extLst>
              <a:ext uri="{FF2B5EF4-FFF2-40B4-BE49-F238E27FC236}">
                <a16:creationId xmlns:a16="http://schemas.microsoft.com/office/drawing/2014/main" id="{AD447111-CD8C-A443-A38B-3E25A4916C1E}"/>
              </a:ext>
            </a:extLst>
          </p:cNvPr>
          <p:cNvGrpSpPr/>
          <p:nvPr userDrawn="1"/>
        </p:nvGrpSpPr>
        <p:grpSpPr>
          <a:xfrm>
            <a:off x="762001" y="5726231"/>
            <a:ext cx="468630" cy="433070"/>
            <a:chOff x="762001" y="5726231"/>
            <a:chExt cx="468630" cy="433070"/>
          </a:xfrm>
        </p:grpSpPr>
        <p:pic>
          <p:nvPicPr>
            <p:cNvPr id="48" name="object 18">
              <a:extLst>
                <a:ext uri="{FF2B5EF4-FFF2-40B4-BE49-F238E27FC236}">
                  <a16:creationId xmlns:a16="http://schemas.microsoft.com/office/drawing/2014/main" id="{D5EBDD41-C66A-BC40-8FDA-171780DEFD09}"/>
                </a:ext>
              </a:extLst>
            </p:cNvPr>
            <p:cNvPicPr/>
            <p:nvPr/>
          </p:nvPicPr>
          <p:blipFill>
            <a:blip r:embed="rId4" cstate="print"/>
            <a:stretch>
              <a:fillRect/>
            </a:stretch>
          </p:blipFill>
          <p:spPr>
            <a:xfrm>
              <a:off x="1062808" y="5726231"/>
              <a:ext cx="84531" cy="84531"/>
            </a:xfrm>
            <a:prstGeom prst="rect">
              <a:avLst/>
            </a:prstGeom>
          </p:spPr>
        </p:pic>
        <p:sp>
          <p:nvSpPr>
            <p:cNvPr id="49" name="object 19">
              <a:extLst>
                <a:ext uri="{FF2B5EF4-FFF2-40B4-BE49-F238E27FC236}">
                  <a16:creationId xmlns:a16="http://schemas.microsoft.com/office/drawing/2014/main" id="{990EC1F3-01F3-0740-BC7B-2B56F28A08FB}"/>
                </a:ext>
              </a:extLst>
            </p:cNvPr>
            <p:cNvSpPr/>
            <p:nvPr/>
          </p:nvSpPr>
          <p:spPr>
            <a:xfrm>
              <a:off x="783686" y="5796012"/>
              <a:ext cx="425450" cy="340995"/>
            </a:xfrm>
            <a:custGeom>
              <a:avLst/>
              <a:gdLst/>
              <a:ahLst/>
              <a:cxnLst/>
              <a:rect l="l" t="t" r="r" b="b"/>
              <a:pathLst>
                <a:path w="425450" h="340995">
                  <a:moveTo>
                    <a:pt x="92798" y="63309"/>
                  </a:moveTo>
                  <a:lnTo>
                    <a:pt x="172656" y="0"/>
                  </a:lnTo>
                  <a:lnTo>
                    <a:pt x="252869" y="15151"/>
                  </a:lnTo>
                  <a:lnTo>
                    <a:pt x="260859" y="17909"/>
                  </a:lnTo>
                  <a:lnTo>
                    <a:pt x="268108" y="22112"/>
                  </a:lnTo>
                  <a:lnTo>
                    <a:pt x="274420" y="27622"/>
                  </a:lnTo>
                  <a:lnTo>
                    <a:pt x="279603" y="34302"/>
                  </a:lnTo>
                  <a:lnTo>
                    <a:pt x="325170" y="118706"/>
                  </a:lnTo>
                  <a:lnTo>
                    <a:pt x="425157" y="122301"/>
                  </a:lnTo>
                </a:path>
                <a:path w="425450" h="340995">
                  <a:moveTo>
                    <a:pt x="0" y="234530"/>
                  </a:moveTo>
                  <a:lnTo>
                    <a:pt x="106464" y="234530"/>
                  </a:lnTo>
                  <a:lnTo>
                    <a:pt x="165455" y="165468"/>
                  </a:lnTo>
                  <a:lnTo>
                    <a:pt x="273367" y="243878"/>
                  </a:lnTo>
                  <a:lnTo>
                    <a:pt x="225171" y="340995"/>
                  </a:lnTo>
                </a:path>
              </a:pathLst>
            </a:custGeom>
            <a:ln w="43370">
              <a:solidFill>
                <a:srgbClr val="F15A29"/>
              </a:solidFill>
            </a:ln>
          </p:spPr>
          <p:txBody>
            <a:bodyPr wrap="square" lIns="0" tIns="0" rIns="0" bIns="0" rtlCol="0"/>
            <a:lstStyle/>
            <a:p>
              <a:endParaRPr/>
            </a:p>
          </p:txBody>
        </p:sp>
        <p:sp>
          <p:nvSpPr>
            <p:cNvPr id="50" name="object 20">
              <a:extLst>
                <a:ext uri="{FF2B5EF4-FFF2-40B4-BE49-F238E27FC236}">
                  <a16:creationId xmlns:a16="http://schemas.microsoft.com/office/drawing/2014/main" id="{194FB9EE-4714-794C-AB2F-5304EABA20A3}"/>
                </a:ext>
              </a:extLst>
            </p:cNvPr>
            <p:cNvSpPr/>
            <p:nvPr/>
          </p:nvSpPr>
          <p:spPr>
            <a:xfrm>
              <a:off x="927562" y="5819759"/>
              <a:ext cx="139065" cy="159385"/>
            </a:xfrm>
            <a:custGeom>
              <a:avLst/>
              <a:gdLst/>
              <a:ahLst/>
              <a:cxnLst/>
              <a:rect l="l" t="t" r="r" b="b"/>
              <a:pathLst>
                <a:path w="139065" h="159385">
                  <a:moveTo>
                    <a:pt x="86321" y="0"/>
                  </a:moveTo>
                  <a:lnTo>
                    <a:pt x="0" y="135369"/>
                  </a:lnTo>
                  <a:lnTo>
                    <a:pt x="65341" y="158978"/>
                  </a:lnTo>
                  <a:lnTo>
                    <a:pt x="138849" y="49631"/>
                  </a:lnTo>
                  <a:lnTo>
                    <a:pt x="135242" y="17259"/>
                  </a:lnTo>
                  <a:lnTo>
                    <a:pt x="86321" y="0"/>
                  </a:lnTo>
                  <a:close/>
                </a:path>
              </a:pathLst>
            </a:custGeom>
            <a:solidFill>
              <a:srgbClr val="F15A29"/>
            </a:solidFill>
          </p:spPr>
          <p:txBody>
            <a:bodyPr wrap="square" lIns="0" tIns="0" rIns="0" bIns="0" rtlCol="0"/>
            <a:lstStyle/>
            <a:p>
              <a:endParaRPr/>
            </a:p>
          </p:txBody>
        </p:sp>
      </p:grpSp>
      <p:sp>
        <p:nvSpPr>
          <p:cNvPr id="51" name="object 21">
            <a:extLst>
              <a:ext uri="{FF2B5EF4-FFF2-40B4-BE49-F238E27FC236}">
                <a16:creationId xmlns:a16="http://schemas.microsoft.com/office/drawing/2014/main" id="{15B3165B-C77D-124B-B369-F3D537C6F63B}"/>
              </a:ext>
            </a:extLst>
          </p:cNvPr>
          <p:cNvSpPr/>
          <p:nvPr userDrawn="1"/>
        </p:nvSpPr>
        <p:spPr>
          <a:xfrm>
            <a:off x="762000" y="6840219"/>
            <a:ext cx="6553200" cy="0"/>
          </a:xfrm>
          <a:custGeom>
            <a:avLst/>
            <a:gdLst/>
            <a:ahLst/>
            <a:cxnLst/>
            <a:rect l="l" t="t" r="r" b="b"/>
            <a:pathLst>
              <a:path w="6553200">
                <a:moveTo>
                  <a:pt x="6553200" y="0"/>
                </a:moveTo>
                <a:lnTo>
                  <a:pt x="0" y="0"/>
                </a:lnTo>
              </a:path>
            </a:pathLst>
          </a:custGeom>
          <a:ln w="50800">
            <a:solidFill>
              <a:srgbClr val="F15A29"/>
            </a:solidFill>
          </a:ln>
        </p:spPr>
        <p:txBody>
          <a:bodyPr wrap="square" lIns="0" tIns="0" rIns="0" bIns="0" rtlCol="0"/>
          <a:lstStyle/>
          <a:p>
            <a:endParaRPr/>
          </a:p>
        </p:txBody>
      </p:sp>
      <p:sp>
        <p:nvSpPr>
          <p:cNvPr id="52" name="object 22">
            <a:extLst>
              <a:ext uri="{FF2B5EF4-FFF2-40B4-BE49-F238E27FC236}">
                <a16:creationId xmlns:a16="http://schemas.microsoft.com/office/drawing/2014/main" id="{A7465449-3A2A-C742-96C8-75ED317E80E8}"/>
              </a:ext>
            </a:extLst>
          </p:cNvPr>
          <p:cNvSpPr txBox="1"/>
          <p:nvPr userDrawn="1"/>
        </p:nvSpPr>
        <p:spPr>
          <a:xfrm>
            <a:off x="749300" y="6972602"/>
            <a:ext cx="4236085" cy="299720"/>
          </a:xfrm>
          <a:prstGeom prst="rect">
            <a:avLst/>
          </a:prstGeom>
        </p:spPr>
        <p:txBody>
          <a:bodyPr vert="horz" wrap="square" lIns="0" tIns="12700" rIns="0" bIns="0" rtlCol="0">
            <a:spAutoFit/>
          </a:bodyPr>
          <a:lstStyle/>
          <a:p>
            <a:pPr marL="12700">
              <a:lnSpc>
                <a:spcPct val="100000"/>
              </a:lnSpc>
              <a:spcBef>
                <a:spcPts val="100"/>
              </a:spcBef>
            </a:pPr>
            <a:r>
              <a:rPr sz="1800" b="1" spc="-15">
                <a:solidFill>
                  <a:srgbClr val="231F20"/>
                </a:solidFill>
                <a:latin typeface="Montserrat"/>
                <a:cs typeface="Montserrat"/>
              </a:rPr>
              <a:t>EMPLOYEE</a:t>
            </a:r>
            <a:r>
              <a:rPr sz="1800" b="1" spc="-30">
                <a:solidFill>
                  <a:srgbClr val="231F20"/>
                </a:solidFill>
                <a:latin typeface="Montserrat"/>
                <a:cs typeface="Montserrat"/>
              </a:rPr>
              <a:t> </a:t>
            </a:r>
            <a:r>
              <a:rPr sz="1800" b="1" spc="-10">
                <a:solidFill>
                  <a:srgbClr val="231F20"/>
                </a:solidFill>
                <a:latin typeface="Montserrat"/>
                <a:cs typeface="Montserrat"/>
              </a:rPr>
              <a:t>ASSISTANCE</a:t>
            </a:r>
            <a:r>
              <a:rPr sz="1800" b="1" spc="-30">
                <a:solidFill>
                  <a:srgbClr val="231F20"/>
                </a:solidFill>
                <a:latin typeface="Montserrat"/>
                <a:cs typeface="Montserrat"/>
              </a:rPr>
              <a:t> </a:t>
            </a:r>
            <a:r>
              <a:rPr sz="1800" b="1" spc="-5">
                <a:solidFill>
                  <a:srgbClr val="231F20"/>
                </a:solidFill>
                <a:latin typeface="Montserrat"/>
                <a:cs typeface="Montserrat"/>
              </a:rPr>
              <a:t>PROGRAM</a:t>
            </a:r>
            <a:endParaRPr sz="1800">
              <a:latin typeface="Montserrat"/>
              <a:cs typeface="Montserrat"/>
            </a:endParaRPr>
          </a:p>
        </p:txBody>
      </p:sp>
      <p:sp>
        <p:nvSpPr>
          <p:cNvPr id="53" name="object 23">
            <a:extLst>
              <a:ext uri="{FF2B5EF4-FFF2-40B4-BE49-F238E27FC236}">
                <a16:creationId xmlns:a16="http://schemas.microsoft.com/office/drawing/2014/main" id="{429243D3-421F-6840-8B1A-11D5DC466C2D}"/>
              </a:ext>
            </a:extLst>
          </p:cNvPr>
          <p:cNvSpPr/>
          <p:nvPr userDrawn="1"/>
        </p:nvSpPr>
        <p:spPr>
          <a:xfrm>
            <a:off x="5770879" y="7266940"/>
            <a:ext cx="1744980" cy="1869439"/>
          </a:xfrm>
          <a:custGeom>
            <a:avLst/>
            <a:gdLst/>
            <a:ahLst/>
            <a:cxnLst/>
            <a:rect l="l" t="t" r="r" b="b"/>
            <a:pathLst>
              <a:path w="1744979" h="1869440">
                <a:moveTo>
                  <a:pt x="601484" y="0"/>
                </a:moveTo>
                <a:lnTo>
                  <a:pt x="330466" y="271017"/>
                </a:lnTo>
                <a:lnTo>
                  <a:pt x="0" y="271017"/>
                </a:lnTo>
                <a:lnTo>
                  <a:pt x="0" y="1869439"/>
                </a:lnTo>
                <a:lnTo>
                  <a:pt x="1744979" y="1869439"/>
                </a:lnTo>
                <a:lnTo>
                  <a:pt x="1744979" y="271017"/>
                </a:lnTo>
                <a:lnTo>
                  <a:pt x="872489" y="271017"/>
                </a:lnTo>
                <a:lnTo>
                  <a:pt x="601484" y="0"/>
                </a:lnTo>
                <a:close/>
              </a:path>
            </a:pathLst>
          </a:custGeom>
          <a:solidFill>
            <a:srgbClr val="F15A29"/>
          </a:solidFill>
        </p:spPr>
        <p:txBody>
          <a:bodyPr wrap="square" lIns="0" tIns="0" rIns="0" bIns="0" rtlCol="0"/>
          <a:lstStyle/>
          <a:p>
            <a:endParaRPr/>
          </a:p>
        </p:txBody>
      </p:sp>
      <p:sp>
        <p:nvSpPr>
          <p:cNvPr id="54" name="object 24">
            <a:extLst>
              <a:ext uri="{FF2B5EF4-FFF2-40B4-BE49-F238E27FC236}">
                <a16:creationId xmlns:a16="http://schemas.microsoft.com/office/drawing/2014/main" id="{C80E60F1-6A1F-0D4C-A851-BD8708438C9A}"/>
              </a:ext>
            </a:extLst>
          </p:cNvPr>
          <p:cNvSpPr txBox="1"/>
          <p:nvPr userDrawn="1"/>
        </p:nvSpPr>
        <p:spPr>
          <a:xfrm>
            <a:off x="5904229" y="7634854"/>
            <a:ext cx="1492250" cy="1397000"/>
          </a:xfrm>
          <a:prstGeom prst="rect">
            <a:avLst/>
          </a:prstGeom>
        </p:spPr>
        <p:txBody>
          <a:bodyPr vert="horz" wrap="square" lIns="0" tIns="12700" rIns="0" bIns="0" rtlCol="0">
            <a:spAutoFit/>
          </a:bodyPr>
          <a:lstStyle/>
          <a:p>
            <a:pPr marL="12700" marR="64769">
              <a:lnSpc>
                <a:spcPct val="100000"/>
              </a:lnSpc>
              <a:spcBef>
                <a:spcPts val="100"/>
              </a:spcBef>
            </a:pPr>
            <a:r>
              <a:rPr sz="1000" spc="-5">
                <a:solidFill>
                  <a:srgbClr val="FFFFFF"/>
                </a:solidFill>
                <a:latin typeface="Acumin Pro"/>
                <a:cs typeface="Acumin Pro"/>
              </a:rPr>
              <a:t>Guidance counselors are </a:t>
            </a:r>
            <a:r>
              <a:rPr sz="1000" spc="-240">
                <a:solidFill>
                  <a:srgbClr val="FFFFFF"/>
                </a:solidFill>
                <a:latin typeface="Acumin Pro"/>
                <a:cs typeface="Acumin Pro"/>
              </a:rPr>
              <a:t> </a:t>
            </a:r>
            <a:r>
              <a:rPr sz="1000" spc="-5">
                <a:solidFill>
                  <a:srgbClr val="FFFFFF"/>
                </a:solidFill>
                <a:latin typeface="Acumin Pro"/>
                <a:cs typeface="Acumin Pro"/>
              </a:rPr>
              <a:t>available 24/7 </a:t>
            </a:r>
            <a:r>
              <a:rPr sz="1000">
                <a:solidFill>
                  <a:srgbClr val="FFFFFF"/>
                </a:solidFill>
                <a:latin typeface="Acumin Pro"/>
                <a:cs typeface="Acumin Pro"/>
              </a:rPr>
              <a:t>by </a:t>
            </a:r>
            <a:r>
              <a:rPr sz="1000" spc="-5">
                <a:solidFill>
                  <a:srgbClr val="FFFFFF"/>
                </a:solidFill>
                <a:latin typeface="Acumin Pro"/>
                <a:cs typeface="Acumin Pro"/>
              </a:rPr>
              <a:t>toll-free </a:t>
            </a:r>
            <a:r>
              <a:rPr sz="1000" spc="-240">
                <a:solidFill>
                  <a:srgbClr val="FFFFFF"/>
                </a:solidFill>
                <a:latin typeface="Acumin Pro"/>
                <a:cs typeface="Acumin Pro"/>
              </a:rPr>
              <a:t> </a:t>
            </a:r>
            <a:r>
              <a:rPr sz="1000">
                <a:solidFill>
                  <a:srgbClr val="FFFFFF"/>
                </a:solidFill>
                <a:latin typeface="Acumin Pro"/>
                <a:cs typeface="Acumin Pro"/>
              </a:rPr>
              <a:t>number or </a:t>
            </a:r>
            <a:r>
              <a:rPr sz="1000" spc="-5">
                <a:solidFill>
                  <a:srgbClr val="FFFFFF"/>
                </a:solidFill>
                <a:latin typeface="Acumin Pro"/>
                <a:cs typeface="Acumin Pro"/>
              </a:rPr>
              <a:t>email. </a:t>
            </a:r>
            <a:r>
              <a:rPr sz="1000" spc="-10">
                <a:solidFill>
                  <a:srgbClr val="FFFFFF"/>
                </a:solidFill>
                <a:latin typeface="Acumin Pro"/>
                <a:cs typeface="Acumin Pro"/>
              </a:rPr>
              <a:t>Up </a:t>
            </a:r>
            <a:r>
              <a:rPr sz="1000" spc="-5">
                <a:solidFill>
                  <a:srgbClr val="FFFFFF"/>
                </a:solidFill>
                <a:latin typeface="Acumin Pro"/>
                <a:cs typeface="Acumin Pro"/>
              </a:rPr>
              <a:t>to </a:t>
            </a:r>
            <a:r>
              <a:rPr sz="1000">
                <a:solidFill>
                  <a:srgbClr val="FFFFFF"/>
                </a:solidFill>
                <a:latin typeface="Acumin Pro"/>
                <a:cs typeface="Acumin Pro"/>
              </a:rPr>
              <a:t>3 </a:t>
            </a:r>
            <a:r>
              <a:rPr sz="1000" spc="-240">
                <a:solidFill>
                  <a:srgbClr val="FFFFFF"/>
                </a:solidFill>
                <a:latin typeface="Acumin Pro"/>
                <a:cs typeface="Acumin Pro"/>
              </a:rPr>
              <a:t> </a:t>
            </a:r>
            <a:r>
              <a:rPr sz="1000">
                <a:solidFill>
                  <a:srgbClr val="FFFFFF"/>
                </a:solidFill>
                <a:latin typeface="Acumin Pro"/>
                <a:cs typeface="Acumin Pro"/>
              </a:rPr>
              <a:t>sessions, per issue, per </a:t>
            </a:r>
            <a:r>
              <a:rPr sz="1000" spc="5">
                <a:solidFill>
                  <a:srgbClr val="FFFFFF"/>
                </a:solidFill>
                <a:latin typeface="Acumin Pro"/>
                <a:cs typeface="Acumin Pro"/>
              </a:rPr>
              <a:t> </a:t>
            </a:r>
            <a:r>
              <a:rPr sz="1000" spc="-5">
                <a:solidFill>
                  <a:srgbClr val="FFFFFF"/>
                </a:solidFill>
                <a:latin typeface="Acumin Pro"/>
                <a:cs typeface="Acumin Pro"/>
              </a:rPr>
              <a:t>covered</a:t>
            </a:r>
            <a:r>
              <a:rPr sz="1000">
                <a:solidFill>
                  <a:srgbClr val="FFFFFF"/>
                </a:solidFill>
                <a:latin typeface="Acumin Pro"/>
                <a:cs typeface="Acumin Pro"/>
              </a:rPr>
              <a:t> </a:t>
            </a:r>
            <a:r>
              <a:rPr sz="1000" spc="-5">
                <a:solidFill>
                  <a:srgbClr val="FFFFFF"/>
                </a:solidFill>
                <a:latin typeface="Acumin Pro"/>
                <a:cs typeface="Acumin Pro"/>
              </a:rPr>
              <a:t>employee/family </a:t>
            </a:r>
            <a:r>
              <a:rPr sz="1000" spc="-240">
                <a:solidFill>
                  <a:srgbClr val="FFFFFF"/>
                </a:solidFill>
                <a:latin typeface="Acumin Pro"/>
                <a:cs typeface="Acumin Pro"/>
              </a:rPr>
              <a:t> </a:t>
            </a:r>
            <a:r>
              <a:rPr sz="1000">
                <a:solidFill>
                  <a:srgbClr val="FFFFFF"/>
                </a:solidFill>
                <a:latin typeface="Acumin Pro"/>
                <a:cs typeface="Acumin Pro"/>
              </a:rPr>
              <a:t>member</a:t>
            </a:r>
            <a:r>
              <a:rPr sz="1000" spc="-5">
                <a:solidFill>
                  <a:srgbClr val="FFFFFF"/>
                </a:solidFill>
                <a:latin typeface="Acumin Pro"/>
                <a:cs typeface="Acumin Pro"/>
              </a:rPr>
              <a:t> </a:t>
            </a:r>
            <a:r>
              <a:rPr sz="1000">
                <a:solidFill>
                  <a:srgbClr val="FFFFFF"/>
                </a:solidFill>
                <a:latin typeface="Acumin Pro"/>
                <a:cs typeface="Acumin Pro"/>
              </a:rPr>
              <a:t>per</a:t>
            </a:r>
            <a:r>
              <a:rPr sz="1000" spc="-5">
                <a:solidFill>
                  <a:srgbClr val="FFFFFF"/>
                </a:solidFill>
                <a:latin typeface="Acumin Pro"/>
                <a:cs typeface="Acumin Pro"/>
              </a:rPr>
              <a:t> </a:t>
            </a:r>
            <a:r>
              <a:rPr sz="1000" spc="-15">
                <a:solidFill>
                  <a:srgbClr val="FFFFFF"/>
                </a:solidFill>
                <a:latin typeface="Acumin Pro"/>
                <a:cs typeface="Acumin Pro"/>
              </a:rPr>
              <a:t>year.</a:t>
            </a:r>
            <a:endParaRPr sz="1000">
              <a:latin typeface="Acumin Pro"/>
              <a:cs typeface="Acumin Pro"/>
            </a:endParaRPr>
          </a:p>
          <a:p>
            <a:pPr>
              <a:lnSpc>
                <a:spcPct val="100000"/>
              </a:lnSpc>
            </a:pPr>
            <a:endParaRPr sz="1000">
              <a:latin typeface="Acumin Pro"/>
              <a:cs typeface="Acumin Pro"/>
            </a:endParaRPr>
          </a:p>
          <a:p>
            <a:pPr marL="12700" marR="5080">
              <a:lnSpc>
                <a:spcPct val="100000"/>
              </a:lnSpc>
            </a:pPr>
            <a:r>
              <a:rPr sz="1000" b="1" spc="-10">
                <a:solidFill>
                  <a:srgbClr val="FFFFFF"/>
                </a:solidFill>
                <a:latin typeface="Acumin Pro"/>
                <a:cs typeface="Acumin Pro"/>
              </a:rPr>
              <a:t>ComPsych </a:t>
            </a:r>
            <a:r>
              <a:rPr sz="1000" b="1">
                <a:solidFill>
                  <a:srgbClr val="FFFFFF"/>
                </a:solidFill>
                <a:latin typeface="Acumin Pro"/>
                <a:cs typeface="Acumin Pro"/>
              </a:rPr>
              <a:t>| </a:t>
            </a:r>
            <a:r>
              <a:rPr sz="1000" b="1" spc="-5">
                <a:solidFill>
                  <a:srgbClr val="FFFFFF"/>
                </a:solidFill>
                <a:latin typeface="Acumin Pro"/>
                <a:cs typeface="Acumin Pro"/>
              </a:rPr>
              <a:t>800.311.4327 </a:t>
            </a:r>
            <a:r>
              <a:rPr sz="1000" b="1" spc="-229">
                <a:solidFill>
                  <a:srgbClr val="FFFFFF"/>
                </a:solidFill>
                <a:latin typeface="Acumin Pro"/>
                <a:cs typeface="Acumin Pro"/>
              </a:rPr>
              <a:t> </a:t>
            </a:r>
            <a:r>
              <a:rPr sz="1000" b="1" spc="-5">
                <a:solidFill>
                  <a:srgbClr val="FFFFFF"/>
                </a:solidFill>
                <a:latin typeface="Acumin Pro"/>
                <a:cs typeface="Acumin Pro"/>
              </a:rPr>
              <a:t>compsych.com</a:t>
            </a:r>
            <a:endParaRPr sz="1000">
              <a:latin typeface="Acumin Pro"/>
              <a:cs typeface="Acumin Pro"/>
            </a:endParaRPr>
          </a:p>
        </p:txBody>
      </p:sp>
      <p:graphicFrame>
        <p:nvGraphicFramePr>
          <p:cNvPr id="55" name="object 25">
            <a:extLst>
              <a:ext uri="{FF2B5EF4-FFF2-40B4-BE49-F238E27FC236}">
                <a16:creationId xmlns:a16="http://schemas.microsoft.com/office/drawing/2014/main" id="{1A559D0A-8D4D-784A-9AF0-05D6D095CCAF}"/>
              </a:ext>
            </a:extLst>
          </p:cNvPr>
          <p:cNvGraphicFramePr>
            <a:graphicFrameLocks noGrp="1"/>
          </p:cNvGraphicFramePr>
          <p:nvPr userDrawn="1"/>
        </p:nvGraphicFramePr>
        <p:xfrm>
          <a:off x="762000" y="7520609"/>
          <a:ext cx="4590415" cy="1656080"/>
        </p:xfrm>
        <a:graphic>
          <a:graphicData uri="http://schemas.openxmlformats.org/drawingml/2006/table">
            <a:tbl>
              <a:tblPr firstRow="1" bandRow="1">
                <a:tableStyleId>{2D5ABB26-0587-4C30-8999-92F81FD0307C}</a:tableStyleId>
              </a:tblPr>
              <a:tblGrid>
                <a:gridCol w="1903730">
                  <a:extLst>
                    <a:ext uri="{9D8B030D-6E8A-4147-A177-3AD203B41FA5}">
                      <a16:colId xmlns:a16="http://schemas.microsoft.com/office/drawing/2014/main" val="20000"/>
                    </a:ext>
                  </a:extLst>
                </a:gridCol>
                <a:gridCol w="1266190">
                  <a:extLst>
                    <a:ext uri="{9D8B030D-6E8A-4147-A177-3AD203B41FA5}">
                      <a16:colId xmlns:a16="http://schemas.microsoft.com/office/drawing/2014/main" val="20001"/>
                    </a:ext>
                  </a:extLst>
                </a:gridCol>
                <a:gridCol w="1420495">
                  <a:extLst>
                    <a:ext uri="{9D8B030D-6E8A-4147-A177-3AD203B41FA5}">
                      <a16:colId xmlns:a16="http://schemas.microsoft.com/office/drawing/2014/main" val="20002"/>
                    </a:ext>
                  </a:extLst>
                </a:gridCol>
              </a:tblGrid>
              <a:tr h="472440">
                <a:tc>
                  <a:txBody>
                    <a:bodyPr/>
                    <a:lstStyle/>
                    <a:p>
                      <a:pPr>
                        <a:lnSpc>
                          <a:spcPct val="100000"/>
                        </a:lnSpc>
                      </a:pPr>
                      <a:endParaRPr sz="1100">
                        <a:latin typeface="Times New Roman"/>
                        <a:cs typeface="Times New Roman"/>
                      </a:endParaRPr>
                    </a:p>
                  </a:txBody>
                  <a:tcPr marL="0" marR="0" marT="0" marB="0">
                    <a:solidFill>
                      <a:srgbClr val="F15A29"/>
                    </a:solidFill>
                  </a:tcPr>
                </a:tc>
                <a:tc>
                  <a:txBody>
                    <a:bodyPr/>
                    <a:lstStyle/>
                    <a:p>
                      <a:pPr marR="177165" indent="24130">
                        <a:lnSpc>
                          <a:spcPct val="100000"/>
                        </a:lnSpc>
                        <a:spcBef>
                          <a:spcPts val="380"/>
                        </a:spcBef>
                      </a:pPr>
                      <a:r>
                        <a:rPr sz="1200" b="1">
                          <a:solidFill>
                            <a:srgbClr val="FFFFFF"/>
                          </a:solidFill>
                          <a:latin typeface="Acumin Pro"/>
                          <a:cs typeface="Acumin Pro"/>
                        </a:rPr>
                        <a:t>Employee </a:t>
                      </a:r>
                      <a:r>
                        <a:rPr sz="1200" b="1" spc="-5">
                          <a:solidFill>
                            <a:srgbClr val="FFFFFF"/>
                          </a:solidFill>
                          <a:latin typeface="Acumin Pro"/>
                          <a:cs typeface="Acumin Pro"/>
                        </a:rPr>
                        <a:t>cost </a:t>
                      </a:r>
                      <a:r>
                        <a:rPr sz="1200" b="1" spc="-280">
                          <a:solidFill>
                            <a:srgbClr val="FFFFFF"/>
                          </a:solidFill>
                          <a:latin typeface="Acumin Pro"/>
                          <a:cs typeface="Acumin Pro"/>
                        </a:rPr>
                        <a:t> </a:t>
                      </a:r>
                      <a:r>
                        <a:rPr sz="1200" b="1">
                          <a:solidFill>
                            <a:srgbClr val="FFFFFF"/>
                          </a:solidFill>
                          <a:latin typeface="Acumin Pro"/>
                          <a:cs typeface="Acumin Pro"/>
                        </a:rPr>
                        <a:t>(semi-mo</a:t>
                      </a:r>
                      <a:r>
                        <a:rPr sz="1200" b="1" spc="-15">
                          <a:solidFill>
                            <a:srgbClr val="FFFFFF"/>
                          </a:solidFill>
                          <a:latin typeface="Acumin Pro"/>
                          <a:cs typeface="Acumin Pro"/>
                        </a:rPr>
                        <a:t>n</a:t>
                      </a:r>
                      <a:r>
                        <a:rPr sz="1200" b="1" spc="-10">
                          <a:solidFill>
                            <a:srgbClr val="FFFFFF"/>
                          </a:solidFill>
                          <a:latin typeface="Acumin Pro"/>
                          <a:cs typeface="Acumin Pro"/>
                        </a:rPr>
                        <a:t>t</a:t>
                      </a:r>
                      <a:r>
                        <a:rPr sz="1200" b="1">
                          <a:solidFill>
                            <a:srgbClr val="FFFFFF"/>
                          </a:solidFill>
                          <a:latin typeface="Acumin Pro"/>
                          <a:cs typeface="Acumin Pro"/>
                        </a:rPr>
                        <a:t>h</a:t>
                      </a:r>
                      <a:r>
                        <a:rPr sz="1200" b="1" spc="5">
                          <a:solidFill>
                            <a:srgbClr val="FFFFFF"/>
                          </a:solidFill>
                          <a:latin typeface="Acumin Pro"/>
                          <a:cs typeface="Acumin Pro"/>
                        </a:rPr>
                        <a:t>l</a:t>
                      </a:r>
                      <a:r>
                        <a:rPr sz="1200" b="1">
                          <a:solidFill>
                            <a:srgbClr val="FFFFFF"/>
                          </a:solidFill>
                          <a:latin typeface="Acumin Pro"/>
                          <a:cs typeface="Acumin Pro"/>
                        </a:rPr>
                        <a:t>y)</a:t>
                      </a:r>
                      <a:endParaRPr sz="1200">
                        <a:latin typeface="Acumin Pro"/>
                        <a:cs typeface="Acumin Pro"/>
                      </a:endParaRPr>
                    </a:p>
                  </a:txBody>
                  <a:tcPr marL="0" marR="0" marT="48260" marB="0">
                    <a:solidFill>
                      <a:srgbClr val="F15A29"/>
                    </a:solidFill>
                  </a:tcPr>
                </a:tc>
                <a:tc>
                  <a:txBody>
                    <a:bodyPr/>
                    <a:lstStyle/>
                    <a:p>
                      <a:pPr marL="184785" marR="140970" indent="35560">
                        <a:lnSpc>
                          <a:spcPct val="100000"/>
                        </a:lnSpc>
                        <a:spcBef>
                          <a:spcPts val="380"/>
                        </a:spcBef>
                      </a:pPr>
                      <a:r>
                        <a:rPr sz="1200" b="1" spc="-5">
                          <a:solidFill>
                            <a:srgbClr val="FFFFFF"/>
                          </a:solidFill>
                          <a:latin typeface="Acumin Pro"/>
                          <a:cs typeface="Acumin Pro"/>
                        </a:rPr>
                        <a:t>Company cost </a:t>
                      </a:r>
                      <a:r>
                        <a:rPr sz="1200" b="1" spc="-280">
                          <a:solidFill>
                            <a:srgbClr val="FFFFFF"/>
                          </a:solidFill>
                          <a:latin typeface="Acumin Pro"/>
                          <a:cs typeface="Acumin Pro"/>
                        </a:rPr>
                        <a:t> </a:t>
                      </a:r>
                      <a:r>
                        <a:rPr sz="1200" b="1">
                          <a:solidFill>
                            <a:srgbClr val="FFFFFF"/>
                          </a:solidFill>
                          <a:latin typeface="Acumin Pro"/>
                          <a:cs typeface="Acumin Pro"/>
                        </a:rPr>
                        <a:t>(semi-mo</a:t>
                      </a:r>
                      <a:r>
                        <a:rPr sz="1200" b="1" spc="-15">
                          <a:solidFill>
                            <a:srgbClr val="FFFFFF"/>
                          </a:solidFill>
                          <a:latin typeface="Acumin Pro"/>
                          <a:cs typeface="Acumin Pro"/>
                        </a:rPr>
                        <a:t>n</a:t>
                      </a:r>
                      <a:r>
                        <a:rPr sz="1200" b="1" spc="-10">
                          <a:solidFill>
                            <a:srgbClr val="FFFFFF"/>
                          </a:solidFill>
                          <a:latin typeface="Acumin Pro"/>
                          <a:cs typeface="Acumin Pro"/>
                        </a:rPr>
                        <a:t>t</a:t>
                      </a:r>
                      <a:r>
                        <a:rPr sz="1200" b="1">
                          <a:solidFill>
                            <a:srgbClr val="FFFFFF"/>
                          </a:solidFill>
                          <a:latin typeface="Acumin Pro"/>
                          <a:cs typeface="Acumin Pro"/>
                        </a:rPr>
                        <a:t>h</a:t>
                      </a:r>
                      <a:r>
                        <a:rPr sz="1200" b="1" spc="5">
                          <a:solidFill>
                            <a:srgbClr val="FFFFFF"/>
                          </a:solidFill>
                          <a:latin typeface="Acumin Pro"/>
                          <a:cs typeface="Acumin Pro"/>
                        </a:rPr>
                        <a:t>l</a:t>
                      </a:r>
                      <a:r>
                        <a:rPr sz="1200" b="1">
                          <a:solidFill>
                            <a:srgbClr val="FFFFFF"/>
                          </a:solidFill>
                          <a:latin typeface="Acumin Pro"/>
                          <a:cs typeface="Acumin Pro"/>
                        </a:rPr>
                        <a:t>y)</a:t>
                      </a:r>
                      <a:endParaRPr sz="1200">
                        <a:latin typeface="Acumin Pro"/>
                        <a:cs typeface="Acumin Pro"/>
                      </a:endParaRPr>
                    </a:p>
                  </a:txBody>
                  <a:tcPr marL="0" marR="0" marT="48260" marB="0">
                    <a:solidFill>
                      <a:srgbClr val="F15A29"/>
                    </a:solidFill>
                  </a:tcPr>
                </a:tc>
                <a:extLst>
                  <a:ext uri="{0D108BD9-81ED-4DB2-BD59-A6C34878D82A}">
                    <a16:rowId xmlns:a16="http://schemas.microsoft.com/office/drawing/2014/main" val="10000"/>
                  </a:ext>
                </a:extLst>
              </a:tr>
              <a:tr h="314960">
                <a:tc>
                  <a:txBody>
                    <a:bodyPr/>
                    <a:lstStyle/>
                    <a:p>
                      <a:pPr marL="63500">
                        <a:lnSpc>
                          <a:spcPct val="100000"/>
                        </a:lnSpc>
                        <a:spcBef>
                          <a:spcPts val="580"/>
                        </a:spcBef>
                      </a:pPr>
                      <a:r>
                        <a:rPr sz="1200">
                          <a:latin typeface="Acumin Pro"/>
                          <a:cs typeface="Acumin Pro"/>
                        </a:rPr>
                        <a:t>Employee</a:t>
                      </a:r>
                    </a:p>
                  </a:txBody>
                  <a:tcPr marL="0" marR="0" marT="73660" marB="0"/>
                </a:tc>
                <a:tc>
                  <a:txBody>
                    <a:bodyPr/>
                    <a:lstStyle/>
                    <a:p>
                      <a:pPr marL="358140">
                        <a:lnSpc>
                          <a:spcPct val="100000"/>
                        </a:lnSpc>
                        <a:spcBef>
                          <a:spcPts val="580"/>
                        </a:spcBef>
                      </a:pPr>
                      <a:r>
                        <a:rPr sz="1200" spc="-15">
                          <a:latin typeface="Acumin Pro"/>
                          <a:cs typeface="Acumin Pro"/>
                        </a:rPr>
                        <a:t>$0.00</a:t>
                      </a:r>
                      <a:endParaRPr sz="1200">
                        <a:latin typeface="Acumin Pro"/>
                        <a:cs typeface="Acumin Pro"/>
                      </a:endParaRPr>
                    </a:p>
                  </a:txBody>
                  <a:tcPr marL="0" marR="0" marT="73660" marB="0"/>
                </a:tc>
                <a:tc>
                  <a:txBody>
                    <a:bodyPr/>
                    <a:lstStyle/>
                    <a:p>
                      <a:pPr marR="506730" algn="r">
                        <a:lnSpc>
                          <a:spcPct val="100000"/>
                        </a:lnSpc>
                        <a:spcBef>
                          <a:spcPts val="580"/>
                        </a:spcBef>
                      </a:pPr>
                      <a:r>
                        <a:rPr sz="1200" spc="5">
                          <a:latin typeface="Acumin Pro"/>
                          <a:cs typeface="Acumin Pro"/>
                        </a:rPr>
                        <a:t>$2.70</a:t>
                      </a:r>
                      <a:endParaRPr sz="1200">
                        <a:latin typeface="Acumin Pro"/>
                        <a:cs typeface="Acumin Pro"/>
                      </a:endParaRPr>
                    </a:p>
                  </a:txBody>
                  <a:tcPr marL="0" marR="0" marT="73660" marB="0"/>
                </a:tc>
                <a:extLst>
                  <a:ext uri="{0D108BD9-81ED-4DB2-BD59-A6C34878D82A}">
                    <a16:rowId xmlns:a16="http://schemas.microsoft.com/office/drawing/2014/main" val="10001"/>
                  </a:ext>
                </a:extLst>
              </a:tr>
              <a:tr h="289560">
                <a:tc>
                  <a:txBody>
                    <a:bodyPr/>
                    <a:lstStyle/>
                    <a:p>
                      <a:pPr marL="63500">
                        <a:lnSpc>
                          <a:spcPct val="100000"/>
                        </a:lnSpc>
                        <a:spcBef>
                          <a:spcPts val="380"/>
                        </a:spcBef>
                      </a:pPr>
                      <a:r>
                        <a:rPr sz="1200">
                          <a:latin typeface="Acumin Pro"/>
                          <a:cs typeface="Acumin Pro"/>
                        </a:rPr>
                        <a:t>Employee</a:t>
                      </a:r>
                      <a:r>
                        <a:rPr sz="1200" spc="-30">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spouse</a:t>
                      </a:r>
                      <a:endParaRPr sz="1200">
                        <a:latin typeface="Acumin Pro"/>
                        <a:cs typeface="Acumin Pro"/>
                      </a:endParaRPr>
                    </a:p>
                  </a:txBody>
                  <a:tcPr marL="0" marR="0" marT="48260" marB="0">
                    <a:solidFill>
                      <a:srgbClr val="E6E7E8"/>
                    </a:solidFill>
                  </a:tcPr>
                </a:tc>
                <a:tc>
                  <a:txBody>
                    <a:bodyPr/>
                    <a:lstStyle/>
                    <a:p>
                      <a:pPr marL="372745">
                        <a:lnSpc>
                          <a:spcPct val="100000"/>
                        </a:lnSpc>
                        <a:spcBef>
                          <a:spcPts val="380"/>
                        </a:spcBef>
                      </a:pPr>
                      <a:r>
                        <a:rPr sz="1200" spc="-10">
                          <a:latin typeface="Acumin Pro"/>
                          <a:cs typeface="Acumin Pro"/>
                        </a:rPr>
                        <a:t>$0.81</a:t>
                      </a:r>
                      <a:endParaRPr sz="1200">
                        <a:latin typeface="Acumin Pro"/>
                        <a:cs typeface="Acumin Pro"/>
                      </a:endParaRPr>
                    </a:p>
                  </a:txBody>
                  <a:tcPr marL="0" marR="0" marT="48260" marB="0">
                    <a:solidFill>
                      <a:srgbClr val="E6E7E8"/>
                    </a:solidFill>
                  </a:tcPr>
                </a:tc>
                <a:tc>
                  <a:txBody>
                    <a:bodyPr/>
                    <a:lstStyle/>
                    <a:p>
                      <a:pPr marR="504825" algn="r">
                        <a:lnSpc>
                          <a:spcPct val="100000"/>
                        </a:lnSpc>
                        <a:spcBef>
                          <a:spcPts val="380"/>
                        </a:spcBef>
                      </a:pPr>
                      <a:r>
                        <a:rPr sz="1200">
                          <a:latin typeface="Acumin Pro"/>
                          <a:cs typeface="Acumin Pro"/>
                        </a:rPr>
                        <a:t>$4.59</a:t>
                      </a:r>
                    </a:p>
                  </a:txBody>
                  <a:tcPr marL="0" marR="0" marT="48260" marB="0">
                    <a:solidFill>
                      <a:srgbClr val="E6E7E8"/>
                    </a:solidFill>
                  </a:tcPr>
                </a:tc>
                <a:extLst>
                  <a:ext uri="{0D108BD9-81ED-4DB2-BD59-A6C34878D82A}">
                    <a16:rowId xmlns:a16="http://schemas.microsoft.com/office/drawing/2014/main" val="10002"/>
                  </a:ext>
                </a:extLst>
              </a:tr>
              <a:tr h="289560">
                <a:tc>
                  <a:txBody>
                    <a:bodyPr/>
                    <a:lstStyle/>
                    <a:p>
                      <a:pPr marL="63500">
                        <a:lnSpc>
                          <a:spcPct val="100000"/>
                        </a:lnSpc>
                        <a:spcBef>
                          <a:spcPts val="380"/>
                        </a:spcBef>
                      </a:pPr>
                      <a:r>
                        <a:rPr sz="1200">
                          <a:latin typeface="Acumin Pro"/>
                          <a:cs typeface="Acumin Pro"/>
                        </a:rPr>
                        <a:t>Employee</a:t>
                      </a:r>
                      <a:r>
                        <a:rPr sz="1200" spc="-20">
                          <a:latin typeface="Acumin Pro"/>
                          <a:cs typeface="Acumin Pro"/>
                        </a:rPr>
                        <a:t> </a:t>
                      </a:r>
                      <a:r>
                        <a:rPr sz="1200">
                          <a:latin typeface="Acumin Pro"/>
                          <a:cs typeface="Acumin Pro"/>
                        </a:rPr>
                        <a:t>+</a:t>
                      </a:r>
                      <a:r>
                        <a:rPr sz="1200" spc="-15">
                          <a:latin typeface="Acumin Pro"/>
                          <a:cs typeface="Acumin Pro"/>
                        </a:rPr>
                        <a:t> </a:t>
                      </a:r>
                      <a:r>
                        <a:rPr sz="1200" spc="-10">
                          <a:latin typeface="Acumin Pro"/>
                          <a:cs typeface="Acumin Pro"/>
                        </a:rPr>
                        <a:t>child(ren)</a:t>
                      </a:r>
                      <a:endParaRPr sz="1200">
                        <a:latin typeface="Acumin Pro"/>
                        <a:cs typeface="Acumin Pro"/>
                      </a:endParaRPr>
                    </a:p>
                  </a:txBody>
                  <a:tcPr marL="0" marR="0" marT="48260" marB="0"/>
                </a:tc>
                <a:tc>
                  <a:txBody>
                    <a:bodyPr/>
                    <a:lstStyle/>
                    <a:p>
                      <a:pPr marL="357505">
                        <a:lnSpc>
                          <a:spcPct val="100000"/>
                        </a:lnSpc>
                        <a:spcBef>
                          <a:spcPts val="380"/>
                        </a:spcBef>
                      </a:pPr>
                      <a:r>
                        <a:rPr sz="1200" spc="-5">
                          <a:latin typeface="Acumin Pro"/>
                          <a:cs typeface="Acumin Pro"/>
                        </a:rPr>
                        <a:t>$0.56</a:t>
                      </a:r>
                      <a:endParaRPr sz="1200">
                        <a:latin typeface="Acumin Pro"/>
                        <a:cs typeface="Acumin Pro"/>
                      </a:endParaRPr>
                    </a:p>
                  </a:txBody>
                  <a:tcPr marL="0" marR="0" marT="48260" marB="0"/>
                </a:tc>
                <a:tc>
                  <a:txBody>
                    <a:bodyPr/>
                    <a:lstStyle/>
                    <a:p>
                      <a:pPr marR="519430" algn="r">
                        <a:lnSpc>
                          <a:spcPct val="100000"/>
                        </a:lnSpc>
                        <a:spcBef>
                          <a:spcPts val="380"/>
                        </a:spcBef>
                      </a:pPr>
                      <a:r>
                        <a:rPr sz="1200" spc="-10">
                          <a:latin typeface="Acumin Pro"/>
                          <a:cs typeface="Acumin Pro"/>
                        </a:rPr>
                        <a:t>$4.01</a:t>
                      </a:r>
                      <a:endParaRPr sz="1200">
                        <a:latin typeface="Acumin Pro"/>
                        <a:cs typeface="Acumin Pro"/>
                      </a:endParaRPr>
                    </a:p>
                  </a:txBody>
                  <a:tcPr marL="0" marR="0" marT="48260" marB="0"/>
                </a:tc>
                <a:extLst>
                  <a:ext uri="{0D108BD9-81ED-4DB2-BD59-A6C34878D82A}">
                    <a16:rowId xmlns:a16="http://schemas.microsoft.com/office/drawing/2014/main" val="10003"/>
                  </a:ext>
                </a:extLst>
              </a:tr>
              <a:tr h="289560">
                <a:tc>
                  <a:txBody>
                    <a:bodyPr/>
                    <a:lstStyle/>
                    <a:p>
                      <a:pPr marL="63500">
                        <a:lnSpc>
                          <a:spcPct val="100000"/>
                        </a:lnSpc>
                        <a:spcBef>
                          <a:spcPts val="380"/>
                        </a:spcBef>
                      </a:pPr>
                      <a:r>
                        <a:rPr sz="1200">
                          <a:latin typeface="Acumin Pro"/>
                          <a:cs typeface="Acumin Pro"/>
                        </a:rPr>
                        <a:t>Employee</a:t>
                      </a:r>
                      <a:r>
                        <a:rPr sz="1200" spc="-25">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family</a:t>
                      </a:r>
                      <a:endParaRPr sz="1200">
                        <a:latin typeface="Acumin Pro"/>
                        <a:cs typeface="Acumin Pro"/>
                      </a:endParaRPr>
                    </a:p>
                  </a:txBody>
                  <a:tcPr marL="0" marR="0" marT="48260" marB="0">
                    <a:solidFill>
                      <a:srgbClr val="E6E7E8"/>
                    </a:solidFill>
                  </a:tcPr>
                </a:tc>
                <a:tc>
                  <a:txBody>
                    <a:bodyPr/>
                    <a:lstStyle/>
                    <a:p>
                      <a:pPr marL="372110">
                        <a:lnSpc>
                          <a:spcPct val="100000"/>
                        </a:lnSpc>
                        <a:spcBef>
                          <a:spcPts val="380"/>
                        </a:spcBef>
                      </a:pPr>
                      <a:r>
                        <a:rPr sz="1200" spc="-5">
                          <a:latin typeface="Acumin Pro"/>
                          <a:cs typeface="Acumin Pro"/>
                        </a:rPr>
                        <a:t>$1.45</a:t>
                      </a:r>
                      <a:endParaRPr sz="1200">
                        <a:latin typeface="Acumin Pro"/>
                        <a:cs typeface="Acumin Pro"/>
                      </a:endParaRPr>
                    </a:p>
                  </a:txBody>
                  <a:tcPr marL="0" marR="0" marT="48260" marB="0">
                    <a:solidFill>
                      <a:srgbClr val="E6E7E8"/>
                    </a:solidFill>
                  </a:tcPr>
                </a:tc>
                <a:tc>
                  <a:txBody>
                    <a:bodyPr/>
                    <a:lstStyle/>
                    <a:p>
                      <a:pPr marR="504190" algn="r">
                        <a:lnSpc>
                          <a:spcPct val="100000"/>
                        </a:lnSpc>
                        <a:spcBef>
                          <a:spcPts val="380"/>
                        </a:spcBef>
                      </a:pPr>
                      <a:r>
                        <a:rPr sz="1200" spc="-10">
                          <a:latin typeface="Acumin Pro"/>
                          <a:cs typeface="Acumin Pro"/>
                        </a:rPr>
                        <a:t>$6.08</a:t>
                      </a:r>
                      <a:endParaRPr sz="1200">
                        <a:latin typeface="Acumin Pro"/>
                        <a:cs typeface="Acumin Pro"/>
                      </a:endParaRPr>
                    </a:p>
                  </a:txBody>
                  <a:tcPr marL="0" marR="0" marT="48260" marB="0">
                    <a:solidFill>
                      <a:srgbClr val="E6E7E8"/>
                    </a:solidFill>
                  </a:tcPr>
                </a:tc>
                <a:extLst>
                  <a:ext uri="{0D108BD9-81ED-4DB2-BD59-A6C34878D82A}">
                    <a16:rowId xmlns:a16="http://schemas.microsoft.com/office/drawing/2014/main" val="10004"/>
                  </a:ext>
                </a:extLst>
              </a:tr>
            </a:tbl>
          </a:graphicData>
        </a:graphic>
      </p:graphicFrame>
      <p:sp>
        <p:nvSpPr>
          <p:cNvPr id="56" name="object 26">
            <a:extLst>
              <a:ext uri="{FF2B5EF4-FFF2-40B4-BE49-F238E27FC236}">
                <a16:creationId xmlns:a16="http://schemas.microsoft.com/office/drawing/2014/main" id="{D4B87979-CDAC-AB4C-9032-9355E26E8032}"/>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
        <p:nvSpPr>
          <p:cNvPr id="57" name="Slide Number Placeholder 11">
            <a:extLst>
              <a:ext uri="{FF2B5EF4-FFF2-40B4-BE49-F238E27FC236}">
                <a16:creationId xmlns:a16="http://schemas.microsoft.com/office/drawing/2014/main" id="{36ED8F77-41EC-D54D-B3D9-F25AB82868EB}"/>
              </a:ext>
            </a:extLst>
          </p:cNvPr>
          <p:cNvSpPr txBox="1">
            <a:spLocks/>
          </p:cNvSpPr>
          <p:nvPr userDrawn="1"/>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PREVENTIVE+RATES  |</a:t>
            </a:r>
            <a:r>
              <a:rPr lang="en-US" sz="1100">
                <a:latin typeface="Montserrat SemiBold" pitchFamily="2" charset="77"/>
              </a:rPr>
              <a:t>  </a:t>
            </a:r>
            <a:fld id="{4DBBDB27-A8C4-BA4E-8D2C-F67AC33D86A2}" type="slidenum">
              <a:rPr lang="en-US" sz="1100" smtClean="0">
                <a:latin typeface="Montserrat SemiBold" pitchFamily="2" charset="77"/>
              </a:rPr>
              <a:pPr algn="ctr"/>
              <a:t>‹#›</a:t>
            </a:fld>
            <a:endParaRPr lang="en-US" sz="1100">
              <a:latin typeface="Montserrat SemiBold" pitchFamily="2" charset="77"/>
            </a:endParaRPr>
          </a:p>
        </p:txBody>
      </p:sp>
    </p:spTree>
    <p:extLst>
      <p:ext uri="{BB962C8B-B14F-4D97-AF65-F5344CB8AC3E}">
        <p14:creationId xmlns:p14="http://schemas.microsoft.com/office/powerpoint/2010/main" val="2335267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ody Slide">
    <p:spTree>
      <p:nvGrpSpPr>
        <p:cNvPr id="1" name=""/>
        <p:cNvGrpSpPr/>
        <p:nvPr/>
      </p:nvGrpSpPr>
      <p:grpSpPr>
        <a:xfrm>
          <a:off x="0" y="0"/>
          <a:ext cx="0" cy="0"/>
          <a:chOff x="0" y="0"/>
          <a:chExt cx="0" cy="0"/>
        </a:xfrm>
      </p:grpSpPr>
      <p:sp>
        <p:nvSpPr>
          <p:cNvPr id="6" name="object 26">
            <a:extLst>
              <a:ext uri="{FF2B5EF4-FFF2-40B4-BE49-F238E27FC236}">
                <a16:creationId xmlns:a16="http://schemas.microsoft.com/office/drawing/2014/main" id="{E617CA22-3537-FE4E-A050-BB9372B2FFCC}"/>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Tree>
    <p:extLst>
      <p:ext uri="{BB962C8B-B14F-4D97-AF65-F5344CB8AC3E}">
        <p14:creationId xmlns:p14="http://schemas.microsoft.com/office/powerpoint/2010/main" val="307222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7A969B8-D709-8649-A097-B9F684CAAC09}" type="datetimeFigureOut">
              <a:rPr lang="en-US" smtClean="0"/>
              <a:t>11/3/2025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09156768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667" r:id="rId15"/>
    <p:sldLayoutId id="2147483668" r:id="rId16"/>
    <p:sldLayoutId id="2147483669" r:id="rId17"/>
    <p:sldLayoutId id="2147483670" r:id="rId18"/>
    <p:sldLayoutId id="2147483671" r:id="rId19"/>
    <p:sldLayoutId id="2147483672" r:id="rId20"/>
    <p:sldLayoutId id="2147483666" r:id="rId21"/>
    <p:sldLayoutId id="2147483701" r:id="rId2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slideLayout" Target="../slideLayouts/slideLayout12.xml"/><Relationship Id="rId7" Type="http://schemas.openxmlformats.org/officeDocument/2006/relationships/image" Target="../media/image12.emf"/><Relationship Id="rId12" Type="http://schemas.openxmlformats.org/officeDocument/2006/relationships/image" Target="../media/image1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11" Type="http://schemas.openxmlformats.org/officeDocument/2006/relationships/image" Target="../media/image16.gif"/><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notesSlide" Target="../notesSlides/notesSlide1.xml"/><Relationship Id="rId9" Type="http://schemas.openxmlformats.org/officeDocument/2006/relationships/image" Target="../media/image14.emf"/><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hyperlink" Target="https://vimeo.com/920282139?share=copy" TargetMode="External"/><Relationship Id="rId3" Type="http://schemas.openxmlformats.org/officeDocument/2006/relationships/slideLayout" Target="../slideLayouts/slideLayout13.xml"/><Relationship Id="rId7" Type="http://schemas.openxmlformats.org/officeDocument/2006/relationships/image" Target="../media/image2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truerx.com/uploads/mp4/2025_true_rx_open_enrollment_faq-360p.mp4" TargetMode="External"/><Relationship Id="rId5" Type="http://schemas.openxmlformats.org/officeDocument/2006/relationships/image" Target="../media/image21.svg"/><Relationship Id="rId10"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5.emf"/><Relationship Id="rId5" Type="http://schemas.openxmlformats.org/officeDocument/2006/relationships/image" Target="../media/image12.emf"/><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hyperlink" Target="http://www.workforcenow.adp.com/"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9.emf"/><Relationship Id="rId5" Type="http://schemas.openxmlformats.org/officeDocument/2006/relationships/image" Target="../media/image14.emf"/><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hyperlink" Target="http://www.umr.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slideLayout" Target="../slideLayouts/slideLayout13.xml"/><Relationship Id="rId7" Type="http://schemas.openxmlformats.org/officeDocument/2006/relationships/image" Target="../media/image2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9.emf"/><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13.xml"/><Relationship Id="rId7" Type="http://schemas.openxmlformats.org/officeDocument/2006/relationships/image" Target="../media/image3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emf"/><Relationship Id="rId5" Type="http://schemas.openxmlformats.org/officeDocument/2006/relationships/image" Target="../media/image34.jpeg"/><Relationship Id="rId4" Type="http://schemas.openxmlformats.org/officeDocument/2006/relationships/image" Target="../media/image33.emf"/><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29.emf"/><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www.umr.com/" TargetMode="External"/><Relationship Id="rId5" Type="http://schemas.openxmlformats.org/officeDocument/2006/relationships/image" Target="../media/image14.emf"/><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8.emf"/><Relationship Id="rId5" Type="http://schemas.openxmlformats.org/officeDocument/2006/relationships/image" Target="../media/image12.emf"/><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hyperlink" Target="http://www.wbrxexpress.com/mail-order" TargetMode="External"/><Relationship Id="rId13" Type="http://schemas.openxmlformats.org/officeDocument/2006/relationships/image" Target="../media/image21.svg"/><Relationship Id="rId3" Type="http://schemas.openxmlformats.org/officeDocument/2006/relationships/slideLayout" Target="../slideLayouts/slideLayout13.xml"/><Relationship Id="rId7" Type="http://schemas.openxmlformats.org/officeDocument/2006/relationships/hyperlink" Target="https://play.google.com/store/apps/details?id=com.rxsense.rxagile.memberapp&amp;hl=en_US&amp;gl=US" TargetMode="External"/><Relationship Id="rId12" Type="http://schemas.openxmlformats.org/officeDocument/2006/relationships/image" Target="../media/image2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apps.apple.com/us/app/myrxplan/id1532903944" TargetMode="External"/><Relationship Id="rId11" Type="http://schemas.openxmlformats.org/officeDocument/2006/relationships/image" Target="../media/image12.emf"/><Relationship Id="rId5" Type="http://schemas.openxmlformats.org/officeDocument/2006/relationships/hyperlink" Target="https://truerx.myrxplan.com/login" TargetMode="External"/><Relationship Id="rId10" Type="http://schemas.openxmlformats.org/officeDocument/2006/relationships/image" Target="../media/image40.png"/><Relationship Id="rId4" Type="http://schemas.openxmlformats.org/officeDocument/2006/relationships/hyperlink" Target="https://truerx.com/formularies" TargetMode="External"/><Relationship Id="rId9" Type="http://schemas.openxmlformats.org/officeDocument/2006/relationships/image" Target="../media/image39.emf"/><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3.xml"/><Relationship Id="rId7" Type="http://schemas.openxmlformats.org/officeDocument/2006/relationships/image" Target="../media/image39.em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http://www.sharxplan.com/" TargetMode="External"/><Relationship Id="rId5" Type="http://schemas.openxmlformats.org/officeDocument/2006/relationships/image" Target="../media/image14.emf"/><Relationship Id="rId10" Type="http://schemas.openxmlformats.org/officeDocument/2006/relationships/image" Target="../media/image17.png"/><Relationship Id="rId4" Type="http://schemas.openxmlformats.org/officeDocument/2006/relationships/image" Target="../media/image41.png"/><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slideLayout" Target="../slideLayouts/slideLayout13.xml"/><Relationship Id="rId7" Type="http://schemas.openxmlformats.org/officeDocument/2006/relationships/hyperlink" Target="mailto:rxngo@transitionrx.com" TargetMode="Externa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hyperlink" Target="https://rxngo.transitionrx.com/register" TargetMode="External"/><Relationship Id="rId5" Type="http://schemas.openxmlformats.org/officeDocument/2006/relationships/hyperlink" Target="https://rxngo.com/medications" TargetMode="External"/><Relationship Id="rId10" Type="http://schemas.openxmlformats.org/officeDocument/2006/relationships/image" Target="../media/image17.png"/><Relationship Id="rId4" Type="http://schemas.openxmlformats.org/officeDocument/2006/relationships/hyperlink" Target="http://www.rxngo.com/" TargetMode="External"/><Relationship Id="rId9" Type="http://schemas.openxmlformats.org/officeDocument/2006/relationships/image" Target="../media/image39.emf"/></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4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8.emf"/></Relationships>
</file>

<file path=ppt/slides/_rels/slide16.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hyperlink" Target="https://play.google.com/store/apps/details?id=com.healthjoy.groups&amp;hl=en_US" TargetMode="External"/><Relationship Id="rId3" Type="http://schemas.openxmlformats.org/officeDocument/2006/relationships/slideLayout" Target="../slideLayouts/slideLayout13.xml"/><Relationship Id="rId7" Type="http://schemas.openxmlformats.org/officeDocument/2006/relationships/image" Target="../media/image12.emf"/><Relationship Id="rId12" Type="http://schemas.openxmlformats.org/officeDocument/2006/relationships/image" Target="../media/image47.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6.png"/><Relationship Id="rId11" Type="http://schemas.openxmlformats.org/officeDocument/2006/relationships/hyperlink" Target="https://apps.apple.com/us/app/healthjoy/id1104881108" TargetMode="External"/><Relationship Id="rId5" Type="http://schemas.openxmlformats.org/officeDocument/2006/relationships/hyperlink" Target="mailto:groups@healthjoy.com" TargetMode="External"/><Relationship Id="rId10" Type="http://schemas.openxmlformats.org/officeDocument/2006/relationships/image" Target="../media/image21.svg"/><Relationship Id="rId4" Type="http://schemas.openxmlformats.org/officeDocument/2006/relationships/notesSlide" Target="../notesSlides/notesSlide2.xml"/><Relationship Id="rId9" Type="http://schemas.openxmlformats.org/officeDocument/2006/relationships/image" Target="../media/image20.png"/><Relationship Id="rId1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7.png"/><Relationship Id="rId4" Type="http://schemas.openxmlformats.org/officeDocument/2006/relationships/image" Target="../media/image48.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9.png"/><Relationship Id="rId5" Type="http://schemas.openxmlformats.org/officeDocument/2006/relationships/hyperlink" Target="http://www.myameriflex.com/" TargetMode="External"/><Relationship Id="rId4" Type="http://schemas.openxmlformats.org/officeDocument/2006/relationships/image" Target="../media/image48.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51.jpeg"/><Relationship Id="rId5" Type="http://schemas.openxmlformats.org/officeDocument/2006/relationships/image" Target="../media/image50.emf"/><Relationship Id="rId4" Type="http://schemas.openxmlformats.org/officeDocument/2006/relationships/hyperlink" Target="https://www.guardianlife.com/find-a-provider"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13.xml"/><Relationship Id="rId7" Type="http://schemas.openxmlformats.org/officeDocument/2006/relationships/image" Target="../media/image5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2.emf"/><Relationship Id="rId5" Type="http://schemas.openxmlformats.org/officeDocument/2006/relationships/hyperlink" Target="http://www.davisvision.com/" TargetMode="External"/><Relationship Id="rId10" Type="http://schemas.openxmlformats.org/officeDocument/2006/relationships/image" Target="../media/image17.png"/><Relationship Id="rId4" Type="http://schemas.openxmlformats.org/officeDocument/2006/relationships/hyperlink" Target="http://www.vsp.com/" TargetMode="External"/><Relationship Id="rId9" Type="http://schemas.openxmlformats.org/officeDocument/2006/relationships/image" Target="../media/image51.jpeg"/></Relationships>
</file>

<file path=ppt/slides/_rels/slide2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13.xml"/><Relationship Id="rId7" Type="http://schemas.openxmlformats.org/officeDocument/2006/relationships/image" Target="../media/image56.emf"/><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hyperlink" Target="http://www.liveandworkwell.com/" TargetMode="External"/><Relationship Id="rId11" Type="http://schemas.openxmlformats.org/officeDocument/2006/relationships/image" Target="../media/image17.png"/><Relationship Id="rId5" Type="http://schemas.openxmlformats.org/officeDocument/2006/relationships/image" Target="../media/image12.emf"/><Relationship Id="rId10" Type="http://schemas.openxmlformats.org/officeDocument/2006/relationships/image" Target="../media/image59.jpeg"/><Relationship Id="rId4" Type="http://schemas.openxmlformats.org/officeDocument/2006/relationships/image" Target="../media/image55.png"/><Relationship Id="rId9"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60.emf"/><Relationship Id="rId5" Type="http://schemas.openxmlformats.org/officeDocument/2006/relationships/image" Target="../media/image12.emf"/><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hyperlink" Target="http://www.uhc.com/"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62.emf"/><Relationship Id="rId5" Type="http://schemas.openxmlformats.org/officeDocument/2006/relationships/image" Target="../media/image14.emf"/><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8.emf"/><Relationship Id="rId5" Type="http://schemas.openxmlformats.org/officeDocument/2006/relationships/image" Target="../media/image12.emf"/><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8.emf"/><Relationship Id="rId5" Type="http://schemas.openxmlformats.org/officeDocument/2006/relationships/image" Target="../media/image12.emf"/><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hyperlink" Target="http://www.samaritanfundprogram.com/" TargetMode="External"/><Relationship Id="rId13" Type="http://schemas.openxmlformats.org/officeDocument/2006/relationships/hyperlink" Target="http://www.liveandworkwell.com/" TargetMode="External"/><Relationship Id="rId3" Type="http://schemas.openxmlformats.org/officeDocument/2006/relationships/slideLayout" Target="../slideLayouts/slideLayout13.xml"/><Relationship Id="rId7" Type="http://schemas.openxmlformats.org/officeDocument/2006/relationships/hyperlink" Target="http://www.umr.com/" TargetMode="External"/><Relationship Id="rId12" Type="http://schemas.openxmlformats.org/officeDocument/2006/relationships/hyperlink" Target="http://www.davisvision.com/" TargetMode="External"/><Relationship Id="rId2" Type="http://schemas.openxmlformats.org/officeDocument/2006/relationships/audio" Target="../media/media27.m4a"/><Relationship Id="rId16" Type="http://schemas.openxmlformats.org/officeDocument/2006/relationships/image" Target="../media/image17.png"/><Relationship Id="rId1" Type="http://schemas.microsoft.com/office/2007/relationships/media" Target="../media/media27.m4a"/><Relationship Id="rId6" Type="http://schemas.openxmlformats.org/officeDocument/2006/relationships/hyperlink" Target="mailto:brandy.murphy@kurtz-bros.com" TargetMode="External"/><Relationship Id="rId11" Type="http://schemas.openxmlformats.org/officeDocument/2006/relationships/hyperlink" Target="http://www.guardianlife.com/" TargetMode="External"/><Relationship Id="rId5" Type="http://schemas.openxmlformats.org/officeDocument/2006/relationships/hyperlink" Target="mailto:tiffany.bean@kurtz-bros.com" TargetMode="External"/><Relationship Id="rId15" Type="http://schemas.openxmlformats.org/officeDocument/2006/relationships/hyperlink" Target="http://www.voyaretirementplans.com/" TargetMode="External"/><Relationship Id="rId10" Type="http://schemas.openxmlformats.org/officeDocument/2006/relationships/hyperlink" Target="http://www.myameriflex.com/" TargetMode="External"/><Relationship Id="rId4" Type="http://schemas.openxmlformats.org/officeDocument/2006/relationships/image" Target="../media/image64.emf"/><Relationship Id="rId9" Type="http://schemas.openxmlformats.org/officeDocument/2006/relationships/hyperlink" Target="mailto:groups@healthjoy.com" TargetMode="External"/><Relationship Id="rId14" Type="http://schemas.openxmlformats.org/officeDocument/2006/relationships/hyperlink" Target="http://www.uhc.com/"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0.png"/><Relationship Id="rId7" Type="http://schemas.openxmlformats.org/officeDocument/2006/relationships/image" Target="../media/image14.emf"/><Relationship Id="rId2" Type="http://schemas.openxmlformats.org/officeDocument/2006/relationships/hyperlink" Target="http://www.kurtz-bros.com/" TargetMode="Externa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12.emf"/><Relationship Id="rId4" Type="http://schemas.openxmlformats.org/officeDocument/2006/relationships/image" Target="../media/image65.png"/><Relationship Id="rId9"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212907F-6FC5-5216-A471-903528399AFB}"/>
              </a:ext>
            </a:extLst>
          </p:cNvPr>
          <p:cNvPicPr>
            <a:picLocks noChangeAspect="1"/>
          </p:cNvPicPr>
          <p:nvPr/>
        </p:nvPicPr>
        <p:blipFill rotWithShape="1">
          <a:blip r:embed="rId5"/>
          <a:srcRect l="38351" t="28977"/>
          <a:stretch/>
        </p:blipFill>
        <p:spPr>
          <a:xfrm rot="16200000">
            <a:off x="366857" y="3197775"/>
            <a:ext cx="6019077" cy="6934200"/>
          </a:xfrm>
          <a:prstGeom prst="rect">
            <a:avLst/>
          </a:prstGeom>
        </p:spPr>
      </p:pic>
      <p:sp>
        <p:nvSpPr>
          <p:cNvPr id="2" name="object 2"/>
          <p:cNvSpPr txBox="1"/>
          <p:nvPr/>
        </p:nvSpPr>
        <p:spPr>
          <a:xfrm>
            <a:off x="698391" y="6096000"/>
            <a:ext cx="5406573" cy="915507"/>
          </a:xfrm>
          <a:prstGeom prst="rect">
            <a:avLst/>
          </a:prstGeom>
        </p:spPr>
        <p:txBody>
          <a:bodyPr vert="horz" wrap="square" lIns="0" tIns="12700" rIns="0" bIns="0" rtlCol="0">
            <a:spAutoFit/>
          </a:bodyPr>
          <a:lstStyle/>
          <a:p>
            <a:pPr marL="12700">
              <a:lnSpc>
                <a:spcPts val="4020"/>
              </a:lnSpc>
              <a:spcBef>
                <a:spcPts val="100"/>
              </a:spcBef>
            </a:pPr>
            <a:r>
              <a:rPr lang="en-US" sz="3400" b="1" dirty="0">
                <a:solidFill>
                  <a:srgbClr val="002639"/>
                </a:solidFill>
                <a:latin typeface="Montserrat"/>
                <a:cs typeface="Montserrat"/>
              </a:rPr>
              <a:t>Kurtz Bros, Inc.</a:t>
            </a:r>
            <a:endParaRPr sz="3400" dirty="0">
              <a:latin typeface="Montserrat"/>
              <a:cs typeface="Montserrat"/>
            </a:endParaRPr>
          </a:p>
          <a:p>
            <a:pPr marL="12700">
              <a:lnSpc>
                <a:spcPts val="3300"/>
              </a:lnSpc>
            </a:pPr>
            <a:r>
              <a:rPr sz="2400" b="1" spc="-25" dirty="0">
                <a:solidFill>
                  <a:srgbClr val="73777A"/>
                </a:solidFill>
                <a:latin typeface="Montserrat-SemiBold"/>
                <a:cs typeface="Montserrat-SemiBold"/>
              </a:rPr>
              <a:t>EMPLOYEE</a:t>
            </a:r>
            <a:r>
              <a:rPr sz="2400" b="1" spc="-35" dirty="0">
                <a:solidFill>
                  <a:srgbClr val="73777A"/>
                </a:solidFill>
                <a:latin typeface="Montserrat-SemiBold"/>
                <a:cs typeface="Montserrat-SemiBold"/>
              </a:rPr>
              <a:t> </a:t>
            </a:r>
            <a:r>
              <a:rPr sz="2400" b="1" spc="-5" dirty="0">
                <a:solidFill>
                  <a:srgbClr val="73777A"/>
                </a:solidFill>
                <a:latin typeface="Montserrat-SemiBold"/>
                <a:cs typeface="Montserrat-SemiBold"/>
              </a:rPr>
              <a:t>BENEFITS</a:t>
            </a:r>
            <a:r>
              <a:rPr sz="2400" b="1" spc="-30" dirty="0">
                <a:solidFill>
                  <a:srgbClr val="73777A"/>
                </a:solidFill>
                <a:latin typeface="Montserrat-SemiBold"/>
                <a:cs typeface="Montserrat-SemiBold"/>
              </a:rPr>
              <a:t> </a:t>
            </a:r>
            <a:r>
              <a:rPr sz="2400" b="1" dirty="0">
                <a:solidFill>
                  <a:srgbClr val="73777A"/>
                </a:solidFill>
                <a:latin typeface="Montserrat-SemiBold"/>
                <a:cs typeface="Montserrat-SemiBold"/>
              </a:rPr>
              <a:t>GUIDE</a:t>
            </a:r>
            <a:endParaRPr sz="2400" dirty="0">
              <a:latin typeface="Montserrat-SemiBold"/>
              <a:cs typeface="Montserrat-SemiBold"/>
            </a:endParaRPr>
          </a:p>
        </p:txBody>
      </p:sp>
      <p:sp>
        <p:nvSpPr>
          <p:cNvPr id="3" name="object 3"/>
          <p:cNvSpPr/>
          <p:nvPr/>
        </p:nvSpPr>
        <p:spPr>
          <a:xfrm flipH="1">
            <a:off x="452543" y="6201853"/>
            <a:ext cx="90187" cy="799774"/>
          </a:xfrm>
          <a:custGeom>
            <a:avLst/>
            <a:gdLst/>
            <a:ahLst/>
            <a:cxnLst/>
            <a:rect l="l" t="t" r="r" b="b"/>
            <a:pathLst>
              <a:path h="863600">
                <a:moveTo>
                  <a:pt x="0" y="0"/>
                </a:moveTo>
                <a:lnTo>
                  <a:pt x="0" y="863104"/>
                </a:lnTo>
              </a:path>
            </a:pathLst>
          </a:custGeom>
          <a:ln w="63461">
            <a:solidFill>
              <a:srgbClr val="D63347"/>
            </a:solidFill>
          </a:ln>
        </p:spPr>
        <p:txBody>
          <a:bodyPr wrap="square" lIns="0" tIns="0" rIns="0" bIns="0" rtlCol="0"/>
          <a:lstStyle/>
          <a:p>
            <a:endParaRPr/>
          </a:p>
        </p:txBody>
      </p:sp>
      <p:sp>
        <p:nvSpPr>
          <p:cNvPr id="4" name="object 4"/>
          <p:cNvSpPr txBox="1">
            <a:spLocks noGrp="1"/>
          </p:cNvSpPr>
          <p:nvPr>
            <p:ph type="title" idx="4294967295"/>
          </p:nvPr>
        </p:nvSpPr>
        <p:spPr>
          <a:xfrm>
            <a:off x="488951" y="5105400"/>
            <a:ext cx="2232025" cy="966788"/>
          </a:xfrm>
          <a:prstGeom prst="rect">
            <a:avLst/>
          </a:prstGeom>
        </p:spPr>
        <p:txBody>
          <a:bodyPr vert="horz" wrap="square" lIns="0" tIns="12700" rIns="0" bIns="0" rtlCol="0">
            <a:spAutoFit/>
          </a:bodyPr>
          <a:lstStyle/>
          <a:p>
            <a:pPr marL="12700">
              <a:lnSpc>
                <a:spcPct val="100000"/>
              </a:lnSpc>
              <a:spcBef>
                <a:spcPts val="100"/>
              </a:spcBef>
            </a:pPr>
            <a:r>
              <a:rPr sz="6200" b="1" spc="295" dirty="0">
                <a:solidFill>
                  <a:srgbClr val="D63347"/>
                </a:solidFill>
                <a:latin typeface="Montserrat" pitchFamily="2" charset="77"/>
              </a:rPr>
              <a:t>2</a:t>
            </a:r>
            <a:r>
              <a:rPr sz="6200" b="1" spc="270" dirty="0">
                <a:solidFill>
                  <a:srgbClr val="D63347"/>
                </a:solidFill>
                <a:latin typeface="Montserrat" pitchFamily="2" charset="77"/>
              </a:rPr>
              <a:t>0</a:t>
            </a:r>
            <a:r>
              <a:rPr sz="6200" b="1" spc="310" dirty="0">
                <a:solidFill>
                  <a:srgbClr val="D63347"/>
                </a:solidFill>
                <a:latin typeface="Montserrat" pitchFamily="2" charset="77"/>
              </a:rPr>
              <a:t>2</a:t>
            </a:r>
            <a:r>
              <a:rPr lang="en-US" sz="6200" b="1" spc="310" dirty="0">
                <a:solidFill>
                  <a:srgbClr val="D63347"/>
                </a:solidFill>
                <a:latin typeface="Montserrat" pitchFamily="2" charset="77"/>
              </a:rPr>
              <a:t>6</a:t>
            </a:r>
            <a:endParaRPr sz="6200" b="1" dirty="0">
              <a:solidFill>
                <a:srgbClr val="D63347"/>
              </a:solidFill>
              <a:latin typeface="Montserrat" pitchFamily="2" charset="77"/>
            </a:endParaRPr>
          </a:p>
        </p:txBody>
      </p:sp>
      <p:sp>
        <p:nvSpPr>
          <p:cNvPr id="12" name="Rectangle 11">
            <a:extLst>
              <a:ext uri="{FF2B5EF4-FFF2-40B4-BE49-F238E27FC236}">
                <a16:creationId xmlns:a16="http://schemas.microsoft.com/office/drawing/2014/main" id="{3971744C-5875-9941-1EE8-C8B5CBE72577}"/>
              </a:ext>
            </a:extLst>
          </p:cNvPr>
          <p:cNvSpPr/>
          <p:nvPr/>
        </p:nvSpPr>
        <p:spPr>
          <a:xfrm>
            <a:off x="-90705" y="9674414"/>
            <a:ext cx="7863105" cy="386044"/>
          </a:xfrm>
          <a:prstGeom prst="rect">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rtlCol="0" anchor="t" anchorCtr="0"/>
          <a:lstStyle/>
          <a:p>
            <a:pPr>
              <a:spcBef>
                <a:spcPts val="1200"/>
              </a:spcBef>
            </a:pPr>
            <a:endParaRPr lang="en-US" sz="1000">
              <a:solidFill>
                <a:schemeClr val="tx1"/>
              </a:solidFill>
            </a:endParaRPr>
          </a:p>
        </p:txBody>
      </p:sp>
      <p:pic>
        <p:nvPicPr>
          <p:cNvPr id="32" name="Picture 31">
            <a:extLst>
              <a:ext uri="{FF2B5EF4-FFF2-40B4-BE49-F238E27FC236}">
                <a16:creationId xmlns:a16="http://schemas.microsoft.com/office/drawing/2014/main" id="{79A5BFAA-C4FC-B526-A611-3F16DDE41C92}"/>
              </a:ext>
            </a:extLst>
          </p:cNvPr>
          <p:cNvPicPr>
            <a:picLocks noChangeAspect="1"/>
          </p:cNvPicPr>
          <p:nvPr/>
        </p:nvPicPr>
        <p:blipFill>
          <a:blip r:embed="rId6"/>
          <a:stretch>
            <a:fillRect/>
          </a:stretch>
        </p:blipFill>
        <p:spPr>
          <a:xfrm>
            <a:off x="-1619358" y="-176212"/>
            <a:ext cx="4976812" cy="4976812"/>
          </a:xfrm>
          <a:prstGeom prst="rect">
            <a:avLst/>
          </a:prstGeom>
        </p:spPr>
      </p:pic>
      <p:pic>
        <p:nvPicPr>
          <p:cNvPr id="33" name="Picture 32">
            <a:extLst>
              <a:ext uri="{FF2B5EF4-FFF2-40B4-BE49-F238E27FC236}">
                <a16:creationId xmlns:a16="http://schemas.microsoft.com/office/drawing/2014/main" id="{A93102D5-EC5E-B1A1-D6B7-3A5D1B9EB960}"/>
              </a:ext>
            </a:extLst>
          </p:cNvPr>
          <p:cNvPicPr>
            <a:picLocks noChangeAspect="1"/>
          </p:cNvPicPr>
          <p:nvPr/>
        </p:nvPicPr>
        <p:blipFill>
          <a:blip r:embed="rId7"/>
          <a:stretch>
            <a:fillRect/>
          </a:stretch>
        </p:blipFill>
        <p:spPr>
          <a:xfrm rot="16757591">
            <a:off x="-1578415" y="139741"/>
            <a:ext cx="4556792" cy="4516516"/>
          </a:xfrm>
          <a:prstGeom prst="rect">
            <a:avLst/>
          </a:prstGeom>
        </p:spPr>
      </p:pic>
      <p:grpSp>
        <p:nvGrpSpPr>
          <p:cNvPr id="38" name="Group 37">
            <a:extLst>
              <a:ext uri="{FF2B5EF4-FFF2-40B4-BE49-F238E27FC236}">
                <a16:creationId xmlns:a16="http://schemas.microsoft.com/office/drawing/2014/main" id="{CAE60488-AE82-3C7A-795A-3361B465219D}"/>
              </a:ext>
            </a:extLst>
          </p:cNvPr>
          <p:cNvGrpSpPr/>
          <p:nvPr/>
        </p:nvGrpSpPr>
        <p:grpSpPr>
          <a:xfrm>
            <a:off x="4990514" y="6664875"/>
            <a:ext cx="3164603" cy="2944716"/>
            <a:chOff x="5244314" y="5930442"/>
            <a:chExt cx="3333638" cy="3102006"/>
          </a:xfrm>
        </p:grpSpPr>
        <p:pic>
          <p:nvPicPr>
            <p:cNvPr id="36" name="Picture 35">
              <a:extLst>
                <a:ext uri="{FF2B5EF4-FFF2-40B4-BE49-F238E27FC236}">
                  <a16:creationId xmlns:a16="http://schemas.microsoft.com/office/drawing/2014/main" id="{5BFDC307-7BC1-ABE6-80CA-7A748BAC2587}"/>
                </a:ext>
              </a:extLst>
            </p:cNvPr>
            <p:cNvPicPr>
              <a:picLocks noChangeAspect="1"/>
            </p:cNvPicPr>
            <p:nvPr/>
          </p:nvPicPr>
          <p:blipFill rotWithShape="1">
            <a:blip r:embed="rId8"/>
            <a:srcRect l="1" t="-827" r="-507" b="-1"/>
            <a:stretch/>
          </p:blipFill>
          <p:spPr>
            <a:xfrm>
              <a:off x="5502878" y="5947510"/>
              <a:ext cx="3075074" cy="3084938"/>
            </a:xfrm>
            <a:prstGeom prst="rect">
              <a:avLst/>
            </a:prstGeom>
          </p:spPr>
        </p:pic>
        <p:pic>
          <p:nvPicPr>
            <p:cNvPr id="37" name="Picture 36">
              <a:extLst>
                <a:ext uri="{FF2B5EF4-FFF2-40B4-BE49-F238E27FC236}">
                  <a16:creationId xmlns:a16="http://schemas.microsoft.com/office/drawing/2014/main" id="{540EFCA9-52F1-7D74-0FD5-2D34E7FD0EDD}"/>
                </a:ext>
              </a:extLst>
            </p:cNvPr>
            <p:cNvPicPr>
              <a:picLocks noChangeAspect="1"/>
            </p:cNvPicPr>
            <p:nvPr/>
          </p:nvPicPr>
          <p:blipFill>
            <a:blip r:embed="rId9"/>
            <a:stretch>
              <a:fillRect/>
            </a:stretch>
          </p:blipFill>
          <p:spPr>
            <a:xfrm rot="2238408">
              <a:off x="5244314" y="5930442"/>
              <a:ext cx="3027351" cy="2963393"/>
            </a:xfrm>
            <a:prstGeom prst="rect">
              <a:avLst/>
            </a:prstGeom>
          </p:spPr>
        </p:pic>
      </p:grpSp>
      <p:pic>
        <p:nvPicPr>
          <p:cNvPr id="1026" name="Picture 2" descr="Kurtz Bros. Logo">
            <a:extLst>
              <a:ext uri="{FF2B5EF4-FFF2-40B4-BE49-F238E27FC236}">
                <a16:creationId xmlns:a16="http://schemas.microsoft.com/office/drawing/2014/main" id="{3D351035-8BAB-2085-B0AF-F1971828FBD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76806" y="2787038"/>
            <a:ext cx="1178524" cy="8326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65447D9-DCC9-604C-A670-27C70EC9A76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35642" y="254134"/>
            <a:ext cx="2330426" cy="2509092"/>
          </a:xfrm>
          <a:prstGeom prst="rect">
            <a:avLst/>
          </a:prstGeom>
          <a:noFill/>
          <a:extLst>
            <a:ext uri="{909E8E84-426E-40DD-AFC4-6F175D3DCCD1}">
              <a14:hiddenFill xmlns:a14="http://schemas.microsoft.com/office/drawing/2010/main">
                <a:solidFill>
                  <a:srgbClr val="FFFFFF"/>
                </a:solidFill>
              </a14:hiddenFill>
            </a:ext>
          </a:extLst>
        </p:spPr>
      </p:pic>
      <p:pic>
        <p:nvPicPr>
          <p:cNvPr id="19" name="Audio 18">
            <a:hlinkClick r:id="" action="ppaction://media"/>
            <a:extLst>
              <a:ext uri="{FF2B5EF4-FFF2-40B4-BE49-F238E27FC236}">
                <a16:creationId xmlns:a16="http://schemas.microsoft.com/office/drawing/2014/main" id="{02B3552F-8731-7B83-C586-02F7E50C7D61}"/>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141250" t="-141250" r="-141250" b="-141250"/>
          <a:stretch>
            <a:fillRect/>
          </a:stretch>
        </p:blipFill>
        <p:spPr>
          <a:xfrm>
            <a:off x="5347411" y="7633411"/>
            <a:ext cx="2331720" cy="2331720"/>
          </a:xfrm>
          <a:prstGeom prst="ellipse">
            <a:avLst/>
          </a:prstGeom>
        </p:spPr>
      </p:pic>
      <p:pic>
        <p:nvPicPr>
          <p:cNvPr id="8" name="Picture 6" descr="ENVi Environmental Logo">
            <a:extLst>
              <a:ext uri="{FF2B5EF4-FFF2-40B4-BE49-F238E27FC236}">
                <a16:creationId xmlns:a16="http://schemas.microsoft.com/office/drawing/2014/main" id="{99E7D7E2-3B98-62AB-932A-330EB31474B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67724" y="2872253"/>
            <a:ext cx="1401328" cy="6740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6">
            <a:extLst>
              <a:ext uri="{FF2B5EF4-FFF2-40B4-BE49-F238E27FC236}">
                <a16:creationId xmlns:a16="http://schemas.microsoft.com/office/drawing/2014/main" id="{FC998D85-64C9-304B-B82D-9D4BB27ADC64}"/>
              </a:ext>
            </a:extLst>
          </p:cNvPr>
          <p:cNvPicPr>
            <a:picLocks noChangeArrowheads="1"/>
          </p:cNvPicPr>
          <p:nvPr/>
        </p:nvPicPr>
        <p:blipFill>
          <a:blip r:embed="rId14">
            <a:extLst>
              <a:ext uri="{28A0092B-C50C-407E-A947-70E740481C1C}">
                <a14:useLocalDpi xmlns:a14="http://schemas.microsoft.com/office/drawing/2010/main" val="0"/>
              </a:ext>
            </a:extLst>
          </a:blip>
          <a:srcRect l="51678" r="28526" b="11479"/>
          <a:stretch>
            <a:fillRect/>
          </a:stretch>
        </p:blipFill>
        <p:spPr>
          <a:xfrm>
            <a:off x="4994124" y="2868494"/>
            <a:ext cx="1013461" cy="6706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Tm="11076"/>
    </mc:Choice>
    <mc:Fallback xmlns="">
      <p:transition spd="slow" advTm="11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9E4AA-8514-B214-364D-3627A88CDE84}"/>
              </a:ext>
            </a:extLst>
          </p:cNvPr>
          <p:cNvSpPr/>
          <p:nvPr/>
        </p:nvSpPr>
        <p:spPr>
          <a:xfrm>
            <a:off x="615950" y="1216223"/>
            <a:ext cx="6540499" cy="80770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28600" tIns="228600" rtlCol="0" anchor="t"/>
          <a:lstStyle/>
          <a:p>
            <a:pPr>
              <a:spcAft>
                <a:spcPts val="600"/>
              </a:spcAft>
            </a:pPr>
            <a:r>
              <a:rPr lang="en-US" sz="1400" b="1" spc="100" dirty="0">
                <a:solidFill>
                  <a:schemeClr val="tx1"/>
                </a:solidFill>
                <a:latin typeface="Montserrat" pitchFamily="2" charset="77"/>
              </a:rPr>
              <a:t>ENROLLMENT </a:t>
            </a:r>
          </a:p>
          <a:p>
            <a:pPr marL="182880">
              <a:spcBef>
                <a:spcPts val="600"/>
              </a:spcBef>
            </a:pPr>
            <a:r>
              <a:rPr lang="en-US" sz="1400" dirty="0">
                <a:solidFill>
                  <a:schemeClr val="tx1"/>
                </a:solidFill>
                <a:latin typeface="Acumin Pro"/>
              </a:rPr>
              <a:t>What’s NEW for 2026  |  </a:t>
            </a:r>
            <a:r>
              <a:rPr lang="en-US" sz="1400" b="1" dirty="0">
                <a:solidFill>
                  <a:srgbClr val="D63347"/>
                </a:solidFill>
                <a:latin typeface="Acumin Pro"/>
              </a:rPr>
              <a:t>3</a:t>
            </a:r>
          </a:p>
          <a:p>
            <a:pPr marL="182880">
              <a:spcBef>
                <a:spcPts val="600"/>
              </a:spcBef>
            </a:pPr>
            <a:r>
              <a:rPr lang="en-US" sz="1400" dirty="0">
                <a:solidFill>
                  <a:schemeClr val="tx1"/>
                </a:solidFill>
                <a:latin typeface="Acumin Pro"/>
              </a:rPr>
              <a:t>Benefits Designed to Support You  |  </a:t>
            </a:r>
            <a:r>
              <a:rPr lang="en-US" sz="1400" b="1" dirty="0">
                <a:solidFill>
                  <a:srgbClr val="D63347"/>
                </a:solidFill>
                <a:latin typeface="Acumin Pro"/>
              </a:rPr>
              <a:t>4</a:t>
            </a:r>
          </a:p>
          <a:p>
            <a:pPr marL="182880">
              <a:spcBef>
                <a:spcPts val="600"/>
              </a:spcBef>
            </a:pPr>
            <a:r>
              <a:rPr lang="en-US" sz="1400" dirty="0">
                <a:solidFill>
                  <a:schemeClr val="tx1"/>
                </a:solidFill>
                <a:latin typeface="Acumin Pro"/>
              </a:rPr>
              <a:t>Enrollment  |  </a:t>
            </a:r>
            <a:r>
              <a:rPr lang="en-US" sz="1400" b="1" dirty="0">
                <a:solidFill>
                  <a:srgbClr val="D63347"/>
                </a:solidFill>
                <a:latin typeface="Acumin Pro"/>
              </a:rPr>
              <a:t>5</a:t>
            </a:r>
          </a:p>
          <a:p>
            <a:pPr>
              <a:spcBef>
                <a:spcPts val="600"/>
              </a:spcBef>
            </a:pPr>
            <a:r>
              <a:rPr lang="en-US" sz="1400" b="1" spc="100" dirty="0">
                <a:solidFill>
                  <a:schemeClr val="tx1"/>
                </a:solidFill>
                <a:latin typeface="Montserrat" pitchFamily="2" charset="77"/>
              </a:rPr>
              <a:t>MEDICAL</a:t>
            </a:r>
            <a:endParaRPr lang="en-US" sz="1400" b="1" spc="100" dirty="0">
              <a:solidFill>
                <a:schemeClr val="tx1"/>
              </a:solidFill>
              <a:latin typeface="Acumin Pro"/>
            </a:endParaRPr>
          </a:p>
          <a:p>
            <a:pPr marL="182880">
              <a:spcBef>
                <a:spcPts val="600"/>
              </a:spcBef>
            </a:pPr>
            <a:r>
              <a:rPr lang="en-US" sz="1400" dirty="0">
                <a:solidFill>
                  <a:schemeClr val="tx1"/>
                </a:solidFill>
                <a:latin typeface="Acumin Pro"/>
              </a:rPr>
              <a:t>Medical Summaries  |  </a:t>
            </a:r>
            <a:r>
              <a:rPr lang="en-US" sz="1400" b="1" dirty="0">
                <a:solidFill>
                  <a:srgbClr val="D63347"/>
                </a:solidFill>
                <a:latin typeface="Acumin Pro"/>
              </a:rPr>
              <a:t>7</a:t>
            </a:r>
          </a:p>
          <a:p>
            <a:pPr marL="182880">
              <a:spcBef>
                <a:spcPts val="600"/>
              </a:spcBef>
            </a:pPr>
            <a:r>
              <a:rPr lang="en-US" sz="1400" dirty="0">
                <a:solidFill>
                  <a:schemeClr val="tx1"/>
                </a:solidFill>
                <a:latin typeface="Acumin Pro"/>
              </a:rPr>
              <a:t>Samaritan Fund Program  |  </a:t>
            </a:r>
            <a:r>
              <a:rPr lang="en-US" sz="1400" b="1" dirty="0">
                <a:solidFill>
                  <a:srgbClr val="D63347"/>
                </a:solidFill>
                <a:latin typeface="Acumin Pro"/>
              </a:rPr>
              <a:t>8</a:t>
            </a:r>
          </a:p>
          <a:p>
            <a:pPr marL="182880">
              <a:spcBef>
                <a:spcPts val="600"/>
              </a:spcBef>
            </a:pPr>
            <a:r>
              <a:rPr lang="en-US" sz="1400" dirty="0">
                <a:solidFill>
                  <a:schemeClr val="tx1"/>
                </a:solidFill>
                <a:latin typeface="Acumin Pro"/>
              </a:rPr>
              <a:t>KISx Card  |  </a:t>
            </a:r>
            <a:r>
              <a:rPr lang="en-US" sz="1400" b="1" dirty="0">
                <a:solidFill>
                  <a:srgbClr val="D63347"/>
                </a:solidFill>
                <a:latin typeface="Acumin Pro"/>
              </a:rPr>
              <a:t>9</a:t>
            </a:r>
            <a:endParaRPr lang="en-US" sz="1400" b="1" dirty="0">
              <a:solidFill>
                <a:srgbClr val="D63347"/>
              </a:solidFill>
              <a:highlight>
                <a:srgbClr val="FFFF00"/>
              </a:highlight>
              <a:latin typeface="Acumin Pro"/>
            </a:endParaRPr>
          </a:p>
          <a:p>
            <a:pPr marL="182880">
              <a:spcBef>
                <a:spcPts val="600"/>
              </a:spcBef>
            </a:pPr>
            <a:r>
              <a:rPr lang="en-US" sz="1400" dirty="0">
                <a:solidFill>
                  <a:schemeClr val="tx1"/>
                </a:solidFill>
                <a:latin typeface="Acumin Pro"/>
              </a:rPr>
              <a:t>Preventive Care  |  </a:t>
            </a:r>
            <a:r>
              <a:rPr lang="en-US" sz="1400" b="1" dirty="0">
                <a:solidFill>
                  <a:srgbClr val="D63347"/>
                </a:solidFill>
                <a:latin typeface="Acumin Pro"/>
              </a:rPr>
              <a:t>11</a:t>
            </a:r>
            <a:endParaRPr lang="en-US" sz="1400" b="1" dirty="0">
              <a:solidFill>
                <a:srgbClr val="D63347"/>
              </a:solidFill>
              <a:highlight>
                <a:srgbClr val="FFFF00"/>
              </a:highlight>
              <a:latin typeface="Acumin Pro"/>
            </a:endParaRPr>
          </a:p>
          <a:p>
            <a:pPr marL="182880">
              <a:spcBef>
                <a:spcPts val="600"/>
              </a:spcBef>
            </a:pPr>
            <a:r>
              <a:rPr lang="en-US" sz="1400" dirty="0">
                <a:solidFill>
                  <a:schemeClr val="tx1"/>
                </a:solidFill>
                <a:latin typeface="Acumin Pro"/>
              </a:rPr>
              <a:t>TrueRx  |  </a:t>
            </a:r>
            <a:r>
              <a:rPr lang="en-US" sz="1400" b="1" dirty="0">
                <a:solidFill>
                  <a:srgbClr val="D63347"/>
                </a:solidFill>
                <a:latin typeface="Acumin Pro"/>
              </a:rPr>
              <a:t>12</a:t>
            </a:r>
          </a:p>
          <a:p>
            <a:pPr marL="182880">
              <a:spcBef>
                <a:spcPts val="600"/>
              </a:spcBef>
            </a:pPr>
            <a:r>
              <a:rPr lang="en-US" sz="1400" dirty="0">
                <a:solidFill>
                  <a:schemeClr val="tx1"/>
                </a:solidFill>
                <a:latin typeface="Acumin Pro"/>
              </a:rPr>
              <a:t>SHARx Specialty Prescription Program  |  </a:t>
            </a:r>
            <a:r>
              <a:rPr lang="en-US" sz="1400" b="1" dirty="0">
                <a:solidFill>
                  <a:srgbClr val="D63347"/>
                </a:solidFill>
                <a:latin typeface="Acumin Pro"/>
              </a:rPr>
              <a:t>13</a:t>
            </a:r>
          </a:p>
          <a:p>
            <a:pPr marL="182880">
              <a:spcBef>
                <a:spcPts val="600"/>
              </a:spcBef>
            </a:pPr>
            <a:r>
              <a:rPr lang="en-US" sz="1400" dirty="0">
                <a:solidFill>
                  <a:schemeClr val="tx1"/>
                </a:solidFill>
                <a:latin typeface="Acumin Pro"/>
              </a:rPr>
              <a:t>Rx ‘N Go  |  </a:t>
            </a:r>
            <a:r>
              <a:rPr lang="en-US" sz="1400" b="1" dirty="0">
                <a:solidFill>
                  <a:srgbClr val="D63347"/>
                </a:solidFill>
                <a:latin typeface="Acumin Pro"/>
              </a:rPr>
              <a:t>14</a:t>
            </a:r>
          </a:p>
          <a:p>
            <a:pPr marL="182880">
              <a:spcBef>
                <a:spcPts val="600"/>
              </a:spcBef>
            </a:pPr>
            <a:r>
              <a:rPr lang="en-US" sz="1400" dirty="0">
                <a:solidFill>
                  <a:schemeClr val="tx1"/>
                </a:solidFill>
                <a:latin typeface="Acumin Pro"/>
              </a:rPr>
              <a:t>Kaia Health – Virtual Physical Therapy  |  </a:t>
            </a:r>
            <a:r>
              <a:rPr lang="en-US" sz="1400" b="1" dirty="0">
                <a:solidFill>
                  <a:srgbClr val="D63347"/>
                </a:solidFill>
                <a:latin typeface="Acumin Pro"/>
              </a:rPr>
              <a:t>15</a:t>
            </a:r>
          </a:p>
          <a:p>
            <a:pPr marL="182880">
              <a:spcBef>
                <a:spcPts val="600"/>
              </a:spcBef>
            </a:pPr>
            <a:r>
              <a:rPr lang="en-US" sz="1400" dirty="0">
                <a:solidFill>
                  <a:schemeClr val="tx1"/>
                </a:solidFill>
                <a:latin typeface="Acumin Pro"/>
              </a:rPr>
              <a:t>HealthJoy  |  </a:t>
            </a:r>
            <a:r>
              <a:rPr lang="en-US" sz="1400" b="1" dirty="0">
                <a:solidFill>
                  <a:srgbClr val="D63347"/>
                </a:solidFill>
                <a:latin typeface="Acumin Pro"/>
              </a:rPr>
              <a:t>16</a:t>
            </a:r>
          </a:p>
          <a:p>
            <a:pPr marL="182880">
              <a:spcBef>
                <a:spcPts val="600"/>
              </a:spcBef>
            </a:pPr>
            <a:r>
              <a:rPr lang="en-US" sz="1400" dirty="0">
                <a:solidFill>
                  <a:schemeClr val="tx1"/>
                </a:solidFill>
                <a:latin typeface="Acumin Pro"/>
              </a:rPr>
              <a:t>Health Savings Account  |  </a:t>
            </a:r>
            <a:r>
              <a:rPr lang="en-US" sz="1400" b="1" dirty="0">
                <a:solidFill>
                  <a:srgbClr val="D63347"/>
                </a:solidFill>
                <a:latin typeface="Acumin Pro"/>
              </a:rPr>
              <a:t>17</a:t>
            </a:r>
          </a:p>
          <a:p>
            <a:pPr marL="182880">
              <a:spcBef>
                <a:spcPts val="600"/>
              </a:spcBef>
            </a:pPr>
            <a:r>
              <a:rPr lang="en-US" sz="1400" dirty="0">
                <a:solidFill>
                  <a:schemeClr val="tx1"/>
                </a:solidFill>
                <a:latin typeface="Acumin Pro"/>
              </a:rPr>
              <a:t>Flexible Spending Accounts  |  </a:t>
            </a:r>
            <a:r>
              <a:rPr lang="en-US" sz="1400" b="1" dirty="0">
                <a:solidFill>
                  <a:srgbClr val="D63347"/>
                </a:solidFill>
                <a:latin typeface="Acumin Pro"/>
              </a:rPr>
              <a:t>18</a:t>
            </a:r>
          </a:p>
          <a:p>
            <a:pPr>
              <a:spcBef>
                <a:spcPts val="600"/>
              </a:spcBef>
            </a:pPr>
            <a:r>
              <a:rPr lang="en-US" sz="1400" b="1" spc="100" dirty="0">
                <a:solidFill>
                  <a:schemeClr val="tx1"/>
                </a:solidFill>
                <a:latin typeface="Montserrat" pitchFamily="2" charset="77"/>
              </a:rPr>
              <a:t>DENTAL </a:t>
            </a:r>
            <a:r>
              <a:rPr lang="en-US" sz="1400" dirty="0">
                <a:solidFill>
                  <a:schemeClr val="tx1"/>
                </a:solidFill>
                <a:latin typeface="Acumin Pro"/>
              </a:rPr>
              <a:t> |  </a:t>
            </a:r>
            <a:r>
              <a:rPr lang="en-US" sz="1400" b="1" dirty="0">
                <a:solidFill>
                  <a:srgbClr val="D63347"/>
                </a:solidFill>
                <a:latin typeface="Acumin Pro"/>
              </a:rPr>
              <a:t>19</a:t>
            </a:r>
          </a:p>
          <a:p>
            <a:pPr>
              <a:spcBef>
                <a:spcPts val="600"/>
              </a:spcBef>
            </a:pPr>
            <a:r>
              <a:rPr lang="en-US" sz="1400" b="1" spc="100" dirty="0">
                <a:solidFill>
                  <a:schemeClr val="tx1"/>
                </a:solidFill>
                <a:latin typeface="Montserrat" pitchFamily="2" charset="77"/>
              </a:rPr>
              <a:t>VISION </a:t>
            </a:r>
            <a:r>
              <a:rPr lang="en-US" sz="1400" dirty="0">
                <a:solidFill>
                  <a:schemeClr val="tx1"/>
                </a:solidFill>
                <a:latin typeface="Acumin Pro"/>
              </a:rPr>
              <a:t> |  </a:t>
            </a:r>
            <a:r>
              <a:rPr lang="en-US" sz="1400" b="1" dirty="0">
                <a:solidFill>
                  <a:srgbClr val="D63347"/>
                </a:solidFill>
                <a:latin typeface="Acumin Pro"/>
              </a:rPr>
              <a:t>20</a:t>
            </a:r>
          </a:p>
          <a:p>
            <a:pPr>
              <a:spcBef>
                <a:spcPts val="600"/>
              </a:spcBef>
            </a:pPr>
            <a:r>
              <a:rPr lang="en-US" sz="1400" b="1" spc="100" dirty="0">
                <a:solidFill>
                  <a:schemeClr val="tx1"/>
                </a:solidFill>
                <a:latin typeface="Montserrat" pitchFamily="2" charset="77"/>
              </a:rPr>
              <a:t>EMPLOYEE ASSISTANCE PROGRAM </a:t>
            </a:r>
            <a:r>
              <a:rPr lang="en-US" sz="1400" dirty="0">
                <a:solidFill>
                  <a:schemeClr val="tx1"/>
                </a:solidFill>
                <a:latin typeface="Acumin Pro"/>
              </a:rPr>
              <a:t> |  </a:t>
            </a:r>
            <a:r>
              <a:rPr lang="en-US" sz="1400" b="1" dirty="0">
                <a:solidFill>
                  <a:srgbClr val="D63347"/>
                </a:solidFill>
                <a:latin typeface="Acumin Pro"/>
              </a:rPr>
              <a:t>21</a:t>
            </a:r>
          </a:p>
          <a:p>
            <a:pPr>
              <a:spcBef>
                <a:spcPts val="600"/>
              </a:spcBef>
            </a:pPr>
            <a:r>
              <a:rPr lang="en-US" sz="1400" b="1" spc="100" dirty="0">
                <a:solidFill>
                  <a:schemeClr val="tx1"/>
                </a:solidFill>
                <a:latin typeface="Montserrat" pitchFamily="2" charset="77"/>
              </a:rPr>
              <a:t>LIFE INSURANCE</a:t>
            </a:r>
            <a:endParaRPr lang="en-US" sz="1400" b="1" dirty="0">
              <a:solidFill>
                <a:schemeClr val="tx1"/>
              </a:solidFill>
              <a:latin typeface="Acumin Pro"/>
            </a:endParaRPr>
          </a:p>
          <a:p>
            <a:pPr marL="182880">
              <a:spcBef>
                <a:spcPts val="600"/>
              </a:spcBef>
            </a:pPr>
            <a:r>
              <a:rPr lang="en-US" sz="1400" dirty="0">
                <a:solidFill>
                  <a:schemeClr val="tx1"/>
                </a:solidFill>
                <a:latin typeface="Acumin Pro"/>
              </a:rPr>
              <a:t>Basic Life and AD&amp;D Insurance  |  </a:t>
            </a:r>
            <a:r>
              <a:rPr lang="en-US" sz="1400" b="1" dirty="0">
                <a:solidFill>
                  <a:srgbClr val="D63347"/>
                </a:solidFill>
                <a:latin typeface="Acumin Pro"/>
              </a:rPr>
              <a:t>22</a:t>
            </a:r>
          </a:p>
          <a:p>
            <a:pPr marL="182880">
              <a:spcBef>
                <a:spcPts val="600"/>
              </a:spcBef>
            </a:pPr>
            <a:r>
              <a:rPr lang="en-US" sz="1400" dirty="0">
                <a:solidFill>
                  <a:schemeClr val="tx1"/>
                </a:solidFill>
                <a:latin typeface="Acumin Pro"/>
              </a:rPr>
              <a:t>Supplemental Life and AD&amp;D Insurance  |  </a:t>
            </a:r>
            <a:r>
              <a:rPr lang="en-US" sz="1400" b="1" dirty="0">
                <a:solidFill>
                  <a:srgbClr val="D63347"/>
                </a:solidFill>
                <a:latin typeface="Acumin Pro"/>
              </a:rPr>
              <a:t>23</a:t>
            </a:r>
          </a:p>
          <a:p>
            <a:pPr>
              <a:spcBef>
                <a:spcPts val="600"/>
              </a:spcBef>
            </a:pPr>
            <a:r>
              <a:rPr lang="en-US" sz="1400" b="1" spc="100" dirty="0">
                <a:solidFill>
                  <a:schemeClr val="tx1"/>
                </a:solidFill>
                <a:latin typeface="Montserrat" pitchFamily="2" charset="77"/>
              </a:rPr>
              <a:t>DISABILITY INSURANCE </a:t>
            </a:r>
            <a:r>
              <a:rPr lang="en-US" sz="1400" dirty="0">
                <a:solidFill>
                  <a:schemeClr val="tx1"/>
                </a:solidFill>
                <a:latin typeface="Acumin Pro"/>
              </a:rPr>
              <a:t>|  </a:t>
            </a:r>
            <a:r>
              <a:rPr lang="en-US" sz="1400" b="1" dirty="0">
                <a:solidFill>
                  <a:srgbClr val="D63347"/>
                </a:solidFill>
                <a:latin typeface="Acumin Pro"/>
              </a:rPr>
              <a:t>24</a:t>
            </a:r>
          </a:p>
          <a:p>
            <a:pPr>
              <a:spcBef>
                <a:spcPts val="600"/>
              </a:spcBef>
            </a:pPr>
            <a:r>
              <a:rPr lang="en-US" sz="1400" b="1" spc="100" dirty="0">
                <a:solidFill>
                  <a:schemeClr val="tx1"/>
                </a:solidFill>
                <a:latin typeface="Montserrat" pitchFamily="2" charset="77"/>
              </a:rPr>
              <a:t>SUPPLEMENTAL INSURANCE PLANS </a:t>
            </a:r>
            <a:r>
              <a:rPr lang="en-US" sz="1400" dirty="0">
                <a:solidFill>
                  <a:schemeClr val="tx1"/>
                </a:solidFill>
                <a:latin typeface="Acumin Pro"/>
              </a:rPr>
              <a:t>|  </a:t>
            </a:r>
            <a:r>
              <a:rPr lang="en-US" sz="1400" b="1" dirty="0">
                <a:solidFill>
                  <a:srgbClr val="D63347"/>
                </a:solidFill>
                <a:latin typeface="Acumin Pro"/>
              </a:rPr>
              <a:t>25 </a:t>
            </a:r>
          </a:p>
          <a:p>
            <a:pPr>
              <a:spcBef>
                <a:spcPts val="600"/>
              </a:spcBef>
            </a:pPr>
            <a:r>
              <a:rPr lang="en-US" sz="1400" b="1" spc="100" dirty="0">
                <a:solidFill>
                  <a:schemeClr val="tx1"/>
                </a:solidFill>
                <a:latin typeface="Montserrat" pitchFamily="2" charset="77"/>
              </a:rPr>
              <a:t>401(k) RETIREMENT PLAN </a:t>
            </a:r>
            <a:r>
              <a:rPr lang="en-US" sz="1400" dirty="0">
                <a:solidFill>
                  <a:schemeClr val="tx1"/>
                </a:solidFill>
                <a:latin typeface="Acumin Pro"/>
              </a:rPr>
              <a:t>|  </a:t>
            </a:r>
            <a:r>
              <a:rPr lang="en-US" sz="1400" b="1" dirty="0">
                <a:solidFill>
                  <a:srgbClr val="D63347"/>
                </a:solidFill>
                <a:latin typeface="Acumin Pro"/>
              </a:rPr>
              <a:t>26</a:t>
            </a:r>
          </a:p>
          <a:p>
            <a:pPr>
              <a:spcBef>
                <a:spcPts val="600"/>
              </a:spcBef>
            </a:pPr>
            <a:r>
              <a:rPr lang="en-US" sz="1400" b="1" spc="100" dirty="0">
                <a:solidFill>
                  <a:schemeClr val="tx1"/>
                </a:solidFill>
                <a:latin typeface="Montserrat" pitchFamily="2" charset="77"/>
              </a:rPr>
              <a:t>BENEFITS CONTACT INFORMATION </a:t>
            </a:r>
            <a:r>
              <a:rPr lang="en-US" sz="1400" dirty="0">
                <a:solidFill>
                  <a:schemeClr val="tx1"/>
                </a:solidFill>
                <a:latin typeface="Acumin Pro"/>
              </a:rPr>
              <a:t>|  </a:t>
            </a:r>
            <a:r>
              <a:rPr lang="en-US" sz="1400" b="1" dirty="0">
                <a:solidFill>
                  <a:srgbClr val="D63347"/>
                </a:solidFill>
                <a:latin typeface="Acumin Pro"/>
              </a:rPr>
              <a:t>27</a:t>
            </a:r>
          </a:p>
        </p:txBody>
      </p:sp>
      <p:sp>
        <p:nvSpPr>
          <p:cNvPr id="4" name="Slide Number Placeholder 11">
            <a:extLst>
              <a:ext uri="{FF2B5EF4-FFF2-40B4-BE49-F238E27FC236}">
                <a16:creationId xmlns:a16="http://schemas.microsoft.com/office/drawing/2014/main" id="{220143A0-F13B-9749-9CA7-04C25743CE9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2</a:t>
            </a:fld>
            <a:endParaRPr lang="en-US" sz="1100">
              <a:latin typeface="Montserrat SemiBold" pitchFamily="2" charset="77"/>
            </a:endParaRPr>
          </a:p>
        </p:txBody>
      </p:sp>
      <p:sp>
        <p:nvSpPr>
          <p:cNvPr id="5" name="object 2">
            <a:extLst>
              <a:ext uri="{FF2B5EF4-FFF2-40B4-BE49-F238E27FC236}">
                <a16:creationId xmlns:a16="http://schemas.microsoft.com/office/drawing/2014/main" id="{97899ADC-6BF0-EA43-8D64-05F4376D5358}"/>
              </a:ext>
            </a:extLst>
          </p:cNvPr>
          <p:cNvSpPr/>
          <p:nvPr/>
        </p:nvSpPr>
        <p:spPr>
          <a:xfrm>
            <a:off x="61595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object 3">
            <a:extLst>
              <a:ext uri="{FF2B5EF4-FFF2-40B4-BE49-F238E27FC236}">
                <a16:creationId xmlns:a16="http://schemas.microsoft.com/office/drawing/2014/main" id="{D8F05B09-49A7-906C-5587-CC5BBF6354F8}"/>
              </a:ext>
            </a:extLst>
          </p:cNvPr>
          <p:cNvSpPr txBox="1"/>
          <p:nvPr/>
        </p:nvSpPr>
        <p:spPr>
          <a:xfrm>
            <a:off x="603249" y="627682"/>
            <a:ext cx="6553200" cy="289823"/>
          </a:xfrm>
          <a:prstGeom prst="rect">
            <a:avLst/>
          </a:prstGeom>
        </p:spPr>
        <p:txBody>
          <a:bodyPr vert="horz" wrap="square" lIns="0" tIns="12700" rIns="0" bIns="0" rtlCol="0">
            <a:spAutoFit/>
          </a:bodyPr>
          <a:lstStyle/>
          <a:p>
            <a:pPr marL="12700">
              <a:lnSpc>
                <a:spcPct val="100000"/>
              </a:lnSpc>
              <a:spcBef>
                <a:spcPts val="100"/>
              </a:spcBef>
            </a:pPr>
            <a:r>
              <a:rPr lang="en-US" b="1" spc="-15" dirty="0">
                <a:solidFill>
                  <a:srgbClr val="231F20"/>
                </a:solidFill>
                <a:latin typeface="Montserrat"/>
                <a:cs typeface="Montserrat"/>
              </a:rPr>
              <a:t>TABLE OF CONTENTS</a:t>
            </a:r>
            <a:endParaRPr lang="en-US" sz="1200" b="1" dirty="0">
              <a:latin typeface="Acumin Pro"/>
            </a:endParaRPr>
          </a:p>
        </p:txBody>
      </p:sp>
      <p:pic>
        <p:nvPicPr>
          <p:cNvPr id="3" name="Audio 2">
            <a:hlinkClick r:id="" action="ppaction://media"/>
            <a:extLst>
              <a:ext uri="{FF2B5EF4-FFF2-40B4-BE49-F238E27FC236}">
                <a16:creationId xmlns:a16="http://schemas.microsoft.com/office/drawing/2014/main" id="{03BDC8B3-0CB9-D186-C778-E4F0BD6ACEB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2485159"/>
      </p:ext>
    </p:extLst>
  </p:cSld>
  <p:clrMapOvr>
    <a:masterClrMapping/>
  </p:clrMapOvr>
  <mc:AlternateContent xmlns:mc="http://schemas.openxmlformats.org/markup-compatibility/2006" xmlns:p14="http://schemas.microsoft.com/office/powerpoint/2010/main">
    <mc:Choice Requires="p14">
      <p:transition spd="slow" p14:dur="2000" advTm="11521"/>
    </mc:Choice>
    <mc:Fallback xmlns="">
      <p:transition spd="slow" advTm="11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B0B09-3091-69AB-241B-5047A72B192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B4200A8-7A72-9601-6559-BD52EF3B5DB8}"/>
              </a:ext>
            </a:extLst>
          </p:cNvPr>
          <p:cNvSpPr/>
          <p:nvPr/>
        </p:nvSpPr>
        <p:spPr>
          <a:xfrm>
            <a:off x="615950" y="1216224"/>
            <a:ext cx="6540499" cy="64538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228600" tIns="228600" rtlCol="0" anchor="t"/>
          <a:lstStyle/>
          <a:p>
            <a:pPr>
              <a:spcAft>
                <a:spcPts val="600"/>
              </a:spcAft>
            </a:pPr>
            <a:r>
              <a:rPr lang="en-US" sz="1400" b="1" dirty="0">
                <a:solidFill>
                  <a:srgbClr val="D63347"/>
                </a:solidFill>
                <a:latin typeface="Acumin Pro"/>
              </a:rPr>
              <a:t>Samaritan Fund Program – </a:t>
            </a:r>
            <a:r>
              <a:rPr lang="en-US" sz="1200" dirty="0">
                <a:solidFill>
                  <a:schemeClr val="tx1"/>
                </a:solidFill>
                <a:latin typeface="Acumin Pro"/>
              </a:rPr>
              <a:t>A program that exists to eliminate financial burden associated with medical costs for care following a serious medical diagnosis. See page 8 for more information.</a:t>
            </a:r>
          </a:p>
          <a:p>
            <a:pPr>
              <a:spcAft>
                <a:spcPts val="600"/>
              </a:spcAft>
            </a:pPr>
            <a:endParaRPr lang="en-US" sz="1200" dirty="0">
              <a:solidFill>
                <a:schemeClr val="tx1"/>
              </a:solidFill>
              <a:latin typeface="Acumin Pro"/>
            </a:endParaRPr>
          </a:p>
          <a:p>
            <a:pPr>
              <a:spcAft>
                <a:spcPts val="600"/>
              </a:spcAft>
            </a:pPr>
            <a:r>
              <a:rPr lang="en-US" sz="1400" b="1" dirty="0">
                <a:solidFill>
                  <a:srgbClr val="D63347"/>
                </a:solidFill>
                <a:latin typeface="Acumin Pro"/>
              </a:rPr>
              <a:t>True Rx – </a:t>
            </a:r>
            <a:r>
              <a:rPr lang="en-US" sz="1200" dirty="0">
                <a:solidFill>
                  <a:schemeClr val="tx1"/>
                </a:solidFill>
                <a:latin typeface="Acumin Pro"/>
              </a:rPr>
              <a:t>A patient-first pharmacy benefit manager that pays attention and helps keep medications affordable and effective. See page 12 for more information.</a:t>
            </a:r>
          </a:p>
          <a:p>
            <a:pPr marL="628650" lvl="1" indent="-171450">
              <a:spcAft>
                <a:spcPts val="600"/>
              </a:spcAft>
              <a:buFont typeface="Wingdings" panose="05000000000000000000" pitchFamily="2" charset="2"/>
              <a:buChar char="v"/>
            </a:pPr>
            <a:r>
              <a:rPr lang="en-US" sz="1200" i="1" dirty="0">
                <a:solidFill>
                  <a:schemeClr val="tx1"/>
                </a:solidFill>
                <a:latin typeface="Acumin Pro"/>
              </a:rPr>
              <a:t>“Because we are family-owned by generational pharmacists, clinical excellence and 	patient care runs deep in our DNA.” – Mark Williams, RPh: Founder and CEO</a:t>
            </a:r>
          </a:p>
          <a:p>
            <a:pPr marL="628650" lvl="1" indent="-171450">
              <a:spcAft>
                <a:spcPts val="600"/>
              </a:spcAft>
              <a:buFont typeface="Wingdings" panose="05000000000000000000" pitchFamily="2" charset="2"/>
              <a:buChar char="v"/>
            </a:pPr>
            <a:endParaRPr lang="en-US" sz="1200" i="1" dirty="0">
              <a:solidFill>
                <a:schemeClr val="tx1"/>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r>
              <a:rPr lang="en-US" sz="1400" b="1" dirty="0">
                <a:solidFill>
                  <a:srgbClr val="D63347"/>
                </a:solidFill>
                <a:latin typeface="Acumin Pro"/>
              </a:rPr>
              <a:t>SHARx – </a:t>
            </a:r>
            <a:r>
              <a:rPr lang="en-US" sz="1200" dirty="0">
                <a:solidFill>
                  <a:schemeClr val="tx1"/>
                </a:solidFill>
                <a:latin typeface="Acumin Pro"/>
              </a:rPr>
              <a:t>A pharmacy advocacy program that works to get high-cost medications of $350 or higher FREE or at highly reduced cost for members. See page 13 for more information.</a:t>
            </a:r>
          </a:p>
          <a:p>
            <a:pPr>
              <a:spcAft>
                <a:spcPts val="600"/>
              </a:spcAft>
            </a:pPr>
            <a:endParaRPr lang="en-US" sz="1200" dirty="0">
              <a:solidFill>
                <a:schemeClr val="tx1"/>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r>
              <a:rPr lang="en-US" sz="1400" b="1" dirty="0">
                <a:solidFill>
                  <a:srgbClr val="D63347"/>
                </a:solidFill>
                <a:latin typeface="Acumin Pro"/>
              </a:rPr>
              <a:t>HealthJoy -</a:t>
            </a:r>
            <a:r>
              <a:rPr lang="en-US" sz="1200" dirty="0">
                <a:solidFill>
                  <a:schemeClr val="tx1"/>
                </a:solidFill>
                <a:latin typeface="Acumin Pro"/>
              </a:rPr>
              <a:t>  A “one-stop-shop” always at your fingertips with an app that allows you to easily find, understand, use your benefits, and so much more! See page 16 for more information.</a:t>
            </a:r>
          </a:p>
          <a:p>
            <a:pPr>
              <a:spcAft>
                <a:spcPts val="600"/>
              </a:spcAft>
            </a:pPr>
            <a:endParaRPr lang="en-US" sz="1200" dirty="0">
              <a:solidFill>
                <a:schemeClr val="tx1"/>
              </a:solidFill>
              <a:latin typeface="Acumin Pro"/>
            </a:endParaRPr>
          </a:p>
          <a:p>
            <a:pPr>
              <a:spcAft>
                <a:spcPts val="600"/>
              </a:spcAft>
            </a:pPr>
            <a:endParaRPr lang="en-US" sz="1200" dirty="0">
              <a:solidFill>
                <a:schemeClr val="tx1"/>
              </a:solidFill>
              <a:latin typeface="Acumin Pro"/>
            </a:endParaRPr>
          </a:p>
          <a:p>
            <a:pPr>
              <a:spcAft>
                <a:spcPts val="600"/>
              </a:spcAft>
            </a:pPr>
            <a:endParaRPr lang="en-US" sz="1200" dirty="0">
              <a:solidFill>
                <a:schemeClr val="tx1"/>
              </a:solidFill>
              <a:latin typeface="Acumin Pro"/>
            </a:endParaRPr>
          </a:p>
          <a:p>
            <a:pPr>
              <a:spcAft>
                <a:spcPts val="600"/>
              </a:spcAft>
            </a:pPr>
            <a:r>
              <a:rPr lang="en-US" sz="1200" dirty="0">
                <a:solidFill>
                  <a:schemeClr val="tx1"/>
                </a:solidFill>
                <a:latin typeface="Acumin Pro"/>
              </a:rPr>
              <a:t>Look for the                    at the top of the page! </a:t>
            </a:r>
          </a:p>
        </p:txBody>
      </p:sp>
      <p:sp>
        <p:nvSpPr>
          <p:cNvPr id="4" name="Slide Number Placeholder 11">
            <a:extLst>
              <a:ext uri="{FF2B5EF4-FFF2-40B4-BE49-F238E27FC236}">
                <a16:creationId xmlns:a16="http://schemas.microsoft.com/office/drawing/2014/main" id="{4575DC45-4660-3C2B-19C3-8936813E820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3</a:t>
            </a:fld>
            <a:endParaRPr lang="en-US" sz="1100">
              <a:latin typeface="Montserrat SemiBold" pitchFamily="2" charset="77"/>
            </a:endParaRPr>
          </a:p>
        </p:txBody>
      </p:sp>
      <p:sp>
        <p:nvSpPr>
          <p:cNvPr id="5" name="object 2">
            <a:extLst>
              <a:ext uri="{FF2B5EF4-FFF2-40B4-BE49-F238E27FC236}">
                <a16:creationId xmlns:a16="http://schemas.microsoft.com/office/drawing/2014/main" id="{21F9114C-F3A2-FEBC-E035-13FE0B470803}"/>
              </a:ext>
            </a:extLst>
          </p:cNvPr>
          <p:cNvSpPr/>
          <p:nvPr/>
        </p:nvSpPr>
        <p:spPr>
          <a:xfrm>
            <a:off x="61595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object 3">
            <a:extLst>
              <a:ext uri="{FF2B5EF4-FFF2-40B4-BE49-F238E27FC236}">
                <a16:creationId xmlns:a16="http://schemas.microsoft.com/office/drawing/2014/main" id="{A78217F1-8B36-E47A-54CF-7BABA12B032C}"/>
              </a:ext>
            </a:extLst>
          </p:cNvPr>
          <p:cNvSpPr txBox="1"/>
          <p:nvPr/>
        </p:nvSpPr>
        <p:spPr>
          <a:xfrm>
            <a:off x="603249" y="627682"/>
            <a:ext cx="6553200" cy="289823"/>
          </a:xfrm>
          <a:prstGeom prst="rect">
            <a:avLst/>
          </a:prstGeom>
        </p:spPr>
        <p:txBody>
          <a:bodyPr vert="horz" wrap="square" lIns="0" tIns="12700" rIns="0" bIns="0" rtlCol="0">
            <a:spAutoFit/>
          </a:bodyPr>
          <a:lstStyle/>
          <a:p>
            <a:pPr marL="12700" algn="ctr">
              <a:lnSpc>
                <a:spcPct val="100000"/>
              </a:lnSpc>
              <a:spcBef>
                <a:spcPts val="100"/>
              </a:spcBef>
            </a:pPr>
            <a:r>
              <a:rPr lang="en-US" b="1" spc="-15" dirty="0">
                <a:solidFill>
                  <a:srgbClr val="231F20"/>
                </a:solidFill>
                <a:highlight>
                  <a:srgbClr val="FFFF00"/>
                </a:highlight>
                <a:latin typeface="Montserrat"/>
                <a:cs typeface="Montserrat"/>
              </a:rPr>
              <a:t>WHAT’S NEW FOR 2026!</a:t>
            </a:r>
            <a:endParaRPr lang="en-US" sz="1200" b="1" dirty="0">
              <a:highlight>
                <a:srgbClr val="FFFF00"/>
              </a:highlight>
              <a:latin typeface="Acumin Pro"/>
            </a:endParaRPr>
          </a:p>
        </p:txBody>
      </p:sp>
      <p:pic>
        <p:nvPicPr>
          <p:cNvPr id="2" name="Graphic 1" descr="Stars with solid fill">
            <a:extLst>
              <a:ext uri="{FF2B5EF4-FFF2-40B4-BE49-F238E27FC236}">
                <a16:creationId xmlns:a16="http://schemas.microsoft.com/office/drawing/2014/main" id="{AE70E858-5CC0-7FAC-A61C-DDA44B2685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8172" y="8069675"/>
            <a:ext cx="670148" cy="670148"/>
          </a:xfrm>
          <a:prstGeom prst="rect">
            <a:avLst/>
          </a:prstGeom>
        </p:spPr>
      </p:pic>
      <p:pic>
        <p:nvPicPr>
          <p:cNvPr id="3" name="Graphic 2" descr="Stars with solid fill">
            <a:extLst>
              <a:ext uri="{FF2B5EF4-FFF2-40B4-BE49-F238E27FC236}">
                <a16:creationId xmlns:a16="http://schemas.microsoft.com/office/drawing/2014/main" id="{14536747-70C4-C05D-2E6A-C5F6F24A6D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275038"/>
            <a:ext cx="670148" cy="670148"/>
          </a:xfrm>
          <a:prstGeom prst="rect">
            <a:avLst/>
          </a:prstGeom>
        </p:spPr>
      </p:pic>
      <p:pic>
        <p:nvPicPr>
          <p:cNvPr id="7" name="Picture 6">
            <a:hlinkClick r:id="rId6"/>
            <a:extLst>
              <a:ext uri="{FF2B5EF4-FFF2-40B4-BE49-F238E27FC236}">
                <a16:creationId xmlns:a16="http://schemas.microsoft.com/office/drawing/2014/main" id="{3511EA09-71FA-0352-4EBB-A4949AB31001}"/>
              </a:ext>
            </a:extLst>
          </p:cNvPr>
          <p:cNvPicPr>
            <a:picLocks noChangeAspect="1"/>
          </p:cNvPicPr>
          <p:nvPr/>
        </p:nvPicPr>
        <p:blipFill>
          <a:blip r:embed="rId7"/>
          <a:stretch>
            <a:fillRect/>
          </a:stretch>
        </p:blipFill>
        <p:spPr>
          <a:xfrm>
            <a:off x="2408856" y="3399144"/>
            <a:ext cx="2967388" cy="947569"/>
          </a:xfrm>
          <a:prstGeom prst="rect">
            <a:avLst/>
          </a:prstGeom>
        </p:spPr>
      </p:pic>
      <p:pic>
        <p:nvPicPr>
          <p:cNvPr id="10" name="Picture 9">
            <a:hlinkClick r:id="rId8"/>
            <a:extLst>
              <a:ext uri="{FF2B5EF4-FFF2-40B4-BE49-F238E27FC236}">
                <a16:creationId xmlns:a16="http://schemas.microsoft.com/office/drawing/2014/main" id="{5FF43C52-2067-E962-E0B7-81EDB75BEEA1}"/>
              </a:ext>
            </a:extLst>
          </p:cNvPr>
          <p:cNvPicPr>
            <a:picLocks noChangeAspect="1"/>
          </p:cNvPicPr>
          <p:nvPr/>
        </p:nvPicPr>
        <p:blipFill>
          <a:blip r:embed="rId9"/>
          <a:stretch>
            <a:fillRect/>
          </a:stretch>
        </p:blipFill>
        <p:spPr>
          <a:xfrm>
            <a:off x="2170491" y="5416494"/>
            <a:ext cx="3444117" cy="1113139"/>
          </a:xfrm>
          <a:prstGeom prst="rect">
            <a:avLst/>
          </a:prstGeom>
        </p:spPr>
      </p:pic>
      <p:pic>
        <p:nvPicPr>
          <p:cNvPr id="15" name="Audio 14">
            <a:hlinkClick r:id="" action="ppaction://media"/>
            <a:extLst>
              <a:ext uri="{FF2B5EF4-FFF2-40B4-BE49-F238E27FC236}">
                <a16:creationId xmlns:a16="http://schemas.microsoft.com/office/drawing/2014/main" id="{5ADDB85B-8135-C1F8-E675-077B2156882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647070454"/>
      </p:ext>
    </p:extLst>
  </p:cSld>
  <p:clrMapOvr>
    <a:masterClrMapping/>
  </p:clrMapOvr>
  <mc:AlternateContent xmlns:mc="http://schemas.openxmlformats.org/markup-compatibility/2006" xmlns:p14="http://schemas.microsoft.com/office/powerpoint/2010/main">
    <mc:Choice Requires="p14">
      <p:transition spd="slow" p14:dur="2000" advTm="53366"/>
    </mc:Choice>
    <mc:Fallback xmlns="">
      <p:transition spd="slow" advTm="53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DF92AC-E95A-C932-78B1-81751874DDA9}"/>
              </a:ext>
            </a:extLst>
          </p:cNvPr>
          <p:cNvGrpSpPr/>
          <p:nvPr/>
        </p:nvGrpSpPr>
        <p:grpSpPr>
          <a:xfrm>
            <a:off x="4721868" y="7085216"/>
            <a:ext cx="2838374" cy="2820784"/>
            <a:chOff x="1313931" y="5325189"/>
            <a:chExt cx="2079287" cy="2066401"/>
          </a:xfrm>
        </p:grpSpPr>
        <p:pic>
          <p:nvPicPr>
            <p:cNvPr id="6" name="Picture 5">
              <a:extLst>
                <a:ext uri="{FF2B5EF4-FFF2-40B4-BE49-F238E27FC236}">
                  <a16:creationId xmlns:a16="http://schemas.microsoft.com/office/drawing/2014/main" id="{A3186EDC-CBA4-A0B4-3F62-4C7B0795BB3B}"/>
                </a:ext>
              </a:extLst>
            </p:cNvPr>
            <p:cNvPicPr>
              <a:picLocks noChangeAspect="1"/>
            </p:cNvPicPr>
            <p:nvPr/>
          </p:nvPicPr>
          <p:blipFill rotWithShape="1">
            <a:blip r:embed="rId4"/>
            <a:srcRect t="-356" r="-564" b="-1"/>
            <a:stretch/>
          </p:blipFill>
          <p:spPr>
            <a:xfrm>
              <a:off x="1322538" y="5325189"/>
              <a:ext cx="2070680" cy="2066401"/>
            </a:xfrm>
            <a:prstGeom prst="rect">
              <a:avLst/>
            </a:prstGeom>
          </p:spPr>
        </p:pic>
        <p:pic>
          <p:nvPicPr>
            <p:cNvPr id="7" name="Picture 6">
              <a:extLst>
                <a:ext uri="{FF2B5EF4-FFF2-40B4-BE49-F238E27FC236}">
                  <a16:creationId xmlns:a16="http://schemas.microsoft.com/office/drawing/2014/main" id="{28859B13-BA0B-A54A-8263-A53C18DCA1CC}"/>
                </a:ext>
              </a:extLst>
            </p:cNvPr>
            <p:cNvPicPr>
              <a:picLocks noChangeAspect="1"/>
            </p:cNvPicPr>
            <p:nvPr/>
          </p:nvPicPr>
          <p:blipFill>
            <a:blip r:embed="rId5"/>
            <a:stretch>
              <a:fillRect/>
            </a:stretch>
          </p:blipFill>
          <p:spPr>
            <a:xfrm rot="18074312">
              <a:off x="1362678" y="5715508"/>
              <a:ext cx="1335083" cy="1432578"/>
            </a:xfrm>
            <a:prstGeom prst="rect">
              <a:avLst/>
            </a:prstGeom>
          </p:spPr>
        </p:pic>
      </p:grpSp>
      <p:sp>
        <p:nvSpPr>
          <p:cNvPr id="2" name="object 3">
            <a:extLst>
              <a:ext uri="{FF2B5EF4-FFF2-40B4-BE49-F238E27FC236}">
                <a16:creationId xmlns:a16="http://schemas.microsoft.com/office/drawing/2014/main" id="{F1BD3C34-C3A1-594D-BE30-FCA16B5CA449}"/>
              </a:ext>
            </a:extLst>
          </p:cNvPr>
          <p:cNvSpPr txBox="1"/>
          <p:nvPr/>
        </p:nvSpPr>
        <p:spPr>
          <a:xfrm>
            <a:off x="596899" y="627682"/>
            <a:ext cx="6553200" cy="1156727"/>
          </a:xfrm>
          <a:prstGeom prst="rect">
            <a:avLst/>
          </a:prstGeom>
        </p:spPr>
        <p:txBody>
          <a:bodyPr vert="horz" wrap="square" lIns="0" tIns="12700" rIns="0" bIns="0" rtlCol="0">
            <a:spAutoFit/>
          </a:bodyPr>
          <a:lstStyle/>
          <a:p>
            <a:pPr marL="12700">
              <a:lnSpc>
                <a:spcPct val="100000"/>
              </a:lnSpc>
              <a:spcBef>
                <a:spcPts val="100"/>
              </a:spcBef>
            </a:pPr>
            <a:r>
              <a:rPr lang="en-US" b="1" spc="-15" dirty="0">
                <a:solidFill>
                  <a:srgbClr val="231F20"/>
                </a:solidFill>
                <a:latin typeface="Montserrat"/>
                <a:cs typeface="Montserrat"/>
              </a:rPr>
              <a:t>BENEFITS DESIGNED TO SUPPORT YOU</a:t>
            </a:r>
            <a:endParaRPr sz="1800" dirty="0">
              <a:latin typeface="Montserrat"/>
              <a:cs typeface="Montserrat"/>
            </a:endParaRPr>
          </a:p>
          <a:p>
            <a:pPr marL="12700" marR="161290">
              <a:spcBef>
                <a:spcPts val="1000"/>
              </a:spcBef>
            </a:pPr>
            <a:r>
              <a:rPr lang="en-US" sz="1200" dirty="0">
                <a:latin typeface="Acumin Pro"/>
              </a:rPr>
              <a:t>At Kurtz Bros, we know our dedicated employees—YOU—are key to our overall success. Offering a comprehensive benefits package is an important part of your overall compensation. Each year we review our benefits package to ensure that we are providing you and your family with quality plan options at an affordable cost.</a:t>
            </a:r>
          </a:p>
        </p:txBody>
      </p:sp>
      <p:sp>
        <p:nvSpPr>
          <p:cNvPr id="4" name="Slide Number Placeholder 11">
            <a:extLst>
              <a:ext uri="{FF2B5EF4-FFF2-40B4-BE49-F238E27FC236}">
                <a16:creationId xmlns:a16="http://schemas.microsoft.com/office/drawing/2014/main" id="{220143A0-F13B-9749-9CA7-04C25743CE9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4</a:t>
            </a:fld>
            <a:endParaRPr lang="en-US" sz="1100">
              <a:latin typeface="Montserrat SemiBold" pitchFamily="2" charset="77"/>
            </a:endParaRPr>
          </a:p>
        </p:txBody>
      </p:sp>
      <p:sp>
        <p:nvSpPr>
          <p:cNvPr id="13" name="object 2">
            <a:extLst>
              <a:ext uri="{FF2B5EF4-FFF2-40B4-BE49-F238E27FC236}">
                <a16:creationId xmlns:a16="http://schemas.microsoft.com/office/drawing/2014/main" id="{46311C5E-8BD1-F63D-8E0B-8B29F183D20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TextBox 7">
            <a:extLst>
              <a:ext uri="{FF2B5EF4-FFF2-40B4-BE49-F238E27FC236}">
                <a16:creationId xmlns:a16="http://schemas.microsoft.com/office/drawing/2014/main" id="{2E1744EB-1748-6446-4FC4-124CD8C5DE07}"/>
              </a:ext>
            </a:extLst>
          </p:cNvPr>
          <p:cNvSpPr txBox="1"/>
          <p:nvPr/>
        </p:nvSpPr>
        <p:spPr>
          <a:xfrm>
            <a:off x="609599" y="1987175"/>
            <a:ext cx="6540499" cy="1426031"/>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b="1" dirty="0">
                <a:solidFill>
                  <a:srgbClr val="D63347"/>
                </a:solidFill>
                <a:latin typeface="Acumin Pro"/>
              </a:rPr>
              <a:t>This Benefits Guide is designed to help you:</a:t>
            </a:r>
          </a:p>
          <a:p>
            <a:pPr marL="301752" marR="161290" lvl="0" indent="-164592" fontAlgn="base">
              <a:spcBef>
                <a:spcPts val="600"/>
              </a:spcBef>
              <a:spcAft>
                <a:spcPts val="0"/>
              </a:spcAft>
              <a:buFont typeface="+mj-lt"/>
              <a:buAutoNum type="arabicPeriod"/>
              <a:tabLst>
                <a:tab pos="457200" algn="l"/>
              </a:tabLst>
            </a:pPr>
            <a:r>
              <a:rPr lang="en-US" sz="1200" dirty="0">
                <a:latin typeface="Acumin Pro"/>
              </a:rPr>
              <a:t>Better understand the benefits we offer so that you can choose the plans that are right for you and your family.</a:t>
            </a:r>
          </a:p>
          <a:p>
            <a:pPr marL="301752" marR="161290" lvl="0" indent="-164592" fontAlgn="base">
              <a:spcBef>
                <a:spcPts val="200"/>
              </a:spcBef>
              <a:spcAft>
                <a:spcPts val="0"/>
              </a:spcAft>
              <a:buFont typeface="+mj-lt"/>
              <a:buAutoNum type="arabicPeriod"/>
              <a:tabLst>
                <a:tab pos="457200" algn="l"/>
              </a:tabLst>
            </a:pPr>
            <a:r>
              <a:rPr lang="en-US" sz="1200" dirty="0">
                <a:latin typeface="Acumin Pro"/>
              </a:rPr>
              <a:t>Know what to expect when you use your benefits (i.e., what your plan covers, how much you will pay, etc.). </a:t>
            </a:r>
          </a:p>
        </p:txBody>
      </p:sp>
      <p:sp>
        <p:nvSpPr>
          <p:cNvPr id="10" name="TextBox 9">
            <a:extLst>
              <a:ext uri="{FF2B5EF4-FFF2-40B4-BE49-F238E27FC236}">
                <a16:creationId xmlns:a16="http://schemas.microsoft.com/office/drawing/2014/main" id="{0CE22E0C-EB5C-0802-5114-F48FA45885D0}"/>
              </a:ext>
            </a:extLst>
          </p:cNvPr>
          <p:cNvSpPr txBox="1"/>
          <p:nvPr/>
        </p:nvSpPr>
        <p:spPr>
          <a:xfrm>
            <a:off x="495300" y="3586822"/>
            <a:ext cx="6654798" cy="3498394"/>
          </a:xfrm>
          <a:prstGeom prst="rect">
            <a:avLst/>
          </a:prstGeom>
          <a:noFill/>
        </p:spPr>
        <p:txBody>
          <a:bodyPr wrap="square">
            <a:spAutoFit/>
          </a:bodyPr>
          <a:lstStyle/>
          <a:p>
            <a:pPr marL="12700" marR="161290"/>
            <a:r>
              <a:rPr lang="en-US" sz="1200" dirty="0">
                <a:latin typeface="Acumin Pro"/>
              </a:rPr>
              <a:t>Please take the time to carefully review your plan options and be sure to share this guide with your family members if they are or will be covered by any of the plans. </a:t>
            </a:r>
          </a:p>
          <a:p>
            <a:pPr marL="12700" marR="161290"/>
            <a:endParaRPr lang="en-US" sz="1200" dirty="0">
              <a:latin typeface="Acumin Pro"/>
            </a:endParaRPr>
          </a:p>
          <a:p>
            <a:pPr marL="12700" marR="161290"/>
            <a:r>
              <a:rPr lang="en-US" b="1" spc="-15" dirty="0">
                <a:solidFill>
                  <a:srgbClr val="231F20"/>
                </a:solidFill>
                <a:latin typeface="Montserrat"/>
              </a:rPr>
              <a:t>ELIGIBILITY</a:t>
            </a:r>
          </a:p>
          <a:p>
            <a:pPr marL="0" marR="0">
              <a:spcBef>
                <a:spcPts val="1000"/>
              </a:spcBef>
            </a:pPr>
            <a:r>
              <a:rPr lang="en-US" sz="1200" dirty="0">
                <a:latin typeface="Acumin Pro"/>
              </a:rPr>
              <a:t>You are eligible to enroll in the Kurtz Bros benefits if you are a full-time employee working at least 30 hours per week. Your benefits are effective the first day of the month following 60 days of employment.</a:t>
            </a:r>
          </a:p>
          <a:p>
            <a:pPr marL="0" marR="0">
              <a:spcBef>
                <a:spcPts val="1000"/>
              </a:spcBef>
            </a:pPr>
            <a:r>
              <a:rPr lang="en-US" sz="1400" b="1" dirty="0">
                <a:solidFill>
                  <a:srgbClr val="D63347"/>
                </a:solidFill>
                <a:latin typeface="Acumin Pro"/>
              </a:rPr>
              <a:t>Covering Your Family Members</a:t>
            </a:r>
          </a:p>
          <a:p>
            <a:pPr marL="0" marR="0">
              <a:spcBef>
                <a:spcPts val="1000"/>
              </a:spcBef>
            </a:pPr>
            <a:r>
              <a:rPr lang="en-US" sz="1200" b="1" dirty="0">
                <a:latin typeface="Acumin Pro"/>
              </a:rPr>
              <a:t>Many of the plans offer coverage for your eligible family members, including:</a:t>
            </a: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dirty="0">
                <a:latin typeface="Acumin Pro"/>
              </a:rPr>
              <a:t>Your spouse.</a:t>
            </a: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dirty="0">
                <a:latin typeface="Acumin Pro"/>
              </a:rPr>
              <a:t>Your children to age 26, regardless of student, marital, or tax-dependent status (including a stepchild, legally-adopted child, a child placed with you for adoption, or a child for whom you are the legal guardian).</a:t>
            </a: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dirty="0">
                <a:latin typeface="Acumin Pro"/>
              </a:rPr>
              <a:t>Your dependent children of any age who are physically or mentally unable to care for themselves.</a:t>
            </a:r>
          </a:p>
        </p:txBody>
      </p:sp>
      <p:grpSp>
        <p:nvGrpSpPr>
          <p:cNvPr id="12" name="Group 11">
            <a:extLst>
              <a:ext uri="{FF2B5EF4-FFF2-40B4-BE49-F238E27FC236}">
                <a16:creationId xmlns:a16="http://schemas.microsoft.com/office/drawing/2014/main" id="{A8ADC055-0CFC-74E5-844A-C43D70718B35}"/>
              </a:ext>
            </a:extLst>
          </p:cNvPr>
          <p:cNvGrpSpPr/>
          <p:nvPr/>
        </p:nvGrpSpPr>
        <p:grpSpPr>
          <a:xfrm>
            <a:off x="1820720" y="7461624"/>
            <a:ext cx="3257404" cy="1219201"/>
            <a:chOff x="483162" y="7772399"/>
            <a:chExt cx="3257404" cy="1219201"/>
          </a:xfrm>
        </p:grpSpPr>
        <p:sp>
          <p:nvSpPr>
            <p:cNvPr id="3" name="Flowchart: Off-page Connector 2">
              <a:extLst>
                <a:ext uri="{FF2B5EF4-FFF2-40B4-BE49-F238E27FC236}">
                  <a16:creationId xmlns:a16="http://schemas.microsoft.com/office/drawing/2014/main" id="{25632771-CDB6-3DAD-BEE4-69941191CEDB}"/>
                </a:ext>
              </a:extLst>
            </p:cNvPr>
            <p:cNvSpPr/>
            <p:nvPr/>
          </p:nvSpPr>
          <p:spPr>
            <a:xfrm rot="16200000">
              <a:off x="1502263" y="6753298"/>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47E21CD-F5D8-94BE-48F0-546CDC381078}"/>
                </a:ext>
              </a:extLst>
            </p:cNvPr>
            <p:cNvSpPr txBox="1"/>
            <p:nvPr/>
          </p:nvSpPr>
          <p:spPr>
            <a:xfrm>
              <a:off x="620203" y="8025738"/>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a:rPr>
                <a:t>Your benefits begin the first day of the month following 60 days of employment.</a:t>
              </a:r>
              <a:endParaRPr lang="en-US" sz="1400" dirty="0">
                <a:solidFill>
                  <a:schemeClr val="bg1"/>
                </a:solidFill>
                <a:latin typeface="Acumin Pro"/>
              </a:endParaRPr>
            </a:p>
          </p:txBody>
        </p:sp>
      </p:grpSp>
      <p:pic>
        <p:nvPicPr>
          <p:cNvPr id="19" name="Picture 18">
            <a:extLst>
              <a:ext uri="{FF2B5EF4-FFF2-40B4-BE49-F238E27FC236}">
                <a16:creationId xmlns:a16="http://schemas.microsoft.com/office/drawing/2014/main" id="{104B9BC8-DEE5-1270-A0B7-05EACC4E5355}"/>
              </a:ext>
            </a:extLst>
          </p:cNvPr>
          <p:cNvPicPr>
            <a:picLocks noChangeAspect="1"/>
          </p:cNvPicPr>
          <p:nvPr/>
        </p:nvPicPr>
        <p:blipFill>
          <a:blip r:embed="rId6"/>
          <a:stretch>
            <a:fillRect/>
          </a:stretch>
        </p:blipFill>
        <p:spPr>
          <a:xfrm>
            <a:off x="5403116" y="617864"/>
            <a:ext cx="301491" cy="312070"/>
          </a:xfrm>
          <a:prstGeom prst="rect">
            <a:avLst/>
          </a:prstGeom>
        </p:spPr>
      </p:pic>
      <p:pic>
        <p:nvPicPr>
          <p:cNvPr id="24" name="Audio 23">
            <a:hlinkClick r:id="" action="ppaction://media"/>
            <a:extLst>
              <a:ext uri="{FF2B5EF4-FFF2-40B4-BE49-F238E27FC236}">
                <a16:creationId xmlns:a16="http://schemas.microsoft.com/office/drawing/2014/main" id="{F195FF0E-28AB-0158-31AB-ECCCA00E0A0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40429482"/>
      </p:ext>
    </p:extLst>
  </p:cSld>
  <p:clrMapOvr>
    <a:masterClrMapping/>
  </p:clrMapOvr>
  <mc:AlternateContent xmlns:mc="http://schemas.openxmlformats.org/markup-compatibility/2006" xmlns:p14="http://schemas.microsoft.com/office/powerpoint/2010/main">
    <mc:Choice Requires="p14">
      <p:transition spd="slow" p14:dur="2000" advTm="32321"/>
    </mc:Choice>
    <mc:Fallback xmlns="">
      <p:transition spd="slow" advTm="32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6900" y="627682"/>
            <a:ext cx="6565900" cy="9098901"/>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ENROLLING AND MAKING CHANGES</a:t>
            </a:r>
            <a:endParaRPr lang="en-US" sz="1200" b="1" u="sng"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endParaRPr>
          </a:p>
          <a:p>
            <a:pPr marL="0" marR="0">
              <a:spcBef>
                <a:spcPts val="1000"/>
              </a:spcBef>
            </a:pPr>
            <a:r>
              <a:rPr lang="en-US" sz="1400" b="1" kern="0" dirty="0">
                <a:solidFill>
                  <a:srgbClr val="D63347"/>
                </a:solidFill>
                <a:effectLst/>
                <a:latin typeface="Acumin Pro" panose="020B0504020202020204" pitchFamily="34" charset="0"/>
                <a:ea typeface="Times New Roman" panose="02020603050405020304" pitchFamily="18" charset="0"/>
                <a:cs typeface="Calibri" panose="020F0502020204030204" pitchFamily="34" charset="0"/>
              </a:rPr>
              <a:t>When to Sign Up for Benefits</a:t>
            </a:r>
          </a:p>
          <a:p>
            <a:pPr marL="0" marR="0">
              <a:spcBef>
                <a:spcPts val="100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New Employees</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As a new employee, you must enroll in benefits within 30 days of your date of hire. If you do not enroll within 30 days, you will need to wait until the next open enrollment period to enroll. </a:t>
            </a:r>
            <a:endParaRPr lang="en-US" sz="1200" kern="100" dirty="0">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Current Employees</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Open enrollment is the only time during the year that you can change your benefits unless you experience a qualifying life event. During the open enrollment period, you can newly-enroll in coverage or make changes to your current elections.</a:t>
            </a:r>
            <a:endParaRPr lang="en-US" sz="1200" kern="100" dirty="0">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If you wish to contribute pre-tax dollars to a flexible spending account in 2026, you must make a new election during open enrollment. FSA elections do not carry over from year to year.  </a:t>
            </a:r>
            <a:endParaRPr lang="en-US" sz="1200" kern="100" dirty="0">
              <a:solidFill>
                <a:srgbClr val="000000"/>
              </a:solidFill>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b="1" kern="0" dirty="0">
                <a:effectLst/>
                <a:latin typeface="Acumin Pro" panose="020B0504020202020204" pitchFamily="34" charset="0"/>
                <a:ea typeface="Times New Roman" panose="02020603050405020304" pitchFamily="18" charset="0"/>
                <a:cs typeface="Calibri" panose="020F0502020204030204" pitchFamily="34" charset="0"/>
              </a:rPr>
              <a:t>At Kurtz Bros, open enrollment will be held in November. Any changes you make during open enrollment become effective January 1. </a:t>
            </a:r>
            <a:endParaRPr lang="en-US" sz="1200" b="1" kern="100" dirty="0">
              <a:effectLst/>
              <a:latin typeface="Acumin Pro" panose="020B0504020202020204" pitchFamily="34" charset="0"/>
              <a:ea typeface="Calibri" panose="020F0502020204030204" pitchFamily="34" charset="0"/>
              <a:cs typeface="Times New Roman" panose="02020603050405020304" pitchFamily="18" charset="0"/>
            </a:endParaRPr>
          </a:p>
          <a:p>
            <a:pPr>
              <a:lnSpc>
                <a:spcPct val="107000"/>
              </a:lnSpc>
              <a:spcBef>
                <a:spcPts val="1000"/>
              </a:spcBef>
              <a:spcAft>
                <a:spcPts val="800"/>
              </a:spcAft>
            </a:pPr>
            <a:r>
              <a:rPr lang="en-US" sz="1400" b="1" kern="0" dirty="0">
                <a:solidFill>
                  <a:srgbClr val="D63347"/>
                </a:solidFill>
                <a:latin typeface="Acumin Pro" panose="020B0504020202020204" pitchFamily="34" charset="0"/>
                <a:cs typeface="Calibri" panose="020F0502020204030204" pitchFamily="34" charset="0"/>
              </a:rPr>
              <a:t>Enroll Online</a:t>
            </a:r>
          </a:p>
          <a:p>
            <a:pPr>
              <a:lnSpc>
                <a:spcPct val="107000"/>
              </a:lnSpc>
              <a:spcAft>
                <a:spcPts val="800"/>
              </a:spcAf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Benefits enrollment is completed online through </a:t>
            </a:r>
            <a:r>
              <a:rPr lang="en-GB" sz="1200" kern="0" dirty="0">
                <a:solidFill>
                  <a:srgbClr val="000000"/>
                </a:solidFill>
                <a:latin typeface="Acumin Pro" panose="020B0504020202020204" pitchFamily="34" charset="0"/>
                <a:cs typeface="Calibri" panose="020F0502020204030204" pitchFamily="34" charset="0"/>
              </a:rPr>
              <a:t>ADP Workforce Now at </a:t>
            </a:r>
            <a:r>
              <a:rPr lang="en-GB" sz="1200" kern="0" dirty="0">
                <a:solidFill>
                  <a:srgbClr val="000000"/>
                </a:solidFill>
                <a:latin typeface="Acumin Pro" panose="020B0504020202020204" pitchFamily="34" charset="0"/>
                <a:cs typeface="Calibri" panose="020F0502020204030204" pitchFamily="34" charset="0"/>
                <a:hlinkClick r:id="rId4"/>
              </a:rPr>
              <a:t>workforcenow.adp.com</a:t>
            </a:r>
            <a:r>
              <a:rPr lang="en-GB" sz="1200" kern="0" dirty="0">
                <a:solidFill>
                  <a:srgbClr val="000000"/>
                </a:solidFill>
                <a:latin typeface="Acumin Pro" panose="020B0504020202020204" pitchFamily="34" charset="0"/>
                <a:cs typeface="Calibri" panose="020F0502020204030204" pitchFamily="34" charset="0"/>
              </a:rPr>
              <a:t> </a:t>
            </a:r>
            <a:r>
              <a:rPr lang="en-US" sz="1200" kern="0" dirty="0">
                <a:solidFill>
                  <a:srgbClr val="000000"/>
                </a:solidFill>
                <a:latin typeface="Acumin Pro" panose="020B0504020202020204" pitchFamily="34" charset="0"/>
                <a:cs typeface="Calibri" panose="020F0502020204030204" pitchFamily="34" charset="0"/>
              </a:rPr>
              <a:t>or in the ADP Mobile Solutions app. </a:t>
            </a: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 Elections must be completed through ADP, or you will not have coverage for the 2026 plan year unless you have a qualifying life event. </a:t>
            </a:r>
          </a:p>
          <a:p>
            <a:pPr lvl="6">
              <a:lnSpc>
                <a:spcPct val="107000"/>
              </a:lnSpc>
              <a:spcAft>
                <a:spcPts val="800"/>
              </a:spcAft>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Scan the QR code for the ADP Mobile app: </a:t>
            </a:r>
          </a:p>
          <a:p>
            <a:pPr marL="0" marR="0">
              <a:spcBef>
                <a:spcPts val="0"/>
              </a:spcBef>
            </a:pPr>
            <a:endParaRPr lang="en-US" sz="1200" kern="0" dirty="0">
              <a:solidFill>
                <a:srgbClr val="000000"/>
              </a:solidFill>
              <a:latin typeface="Acumin Pro" panose="020B0504020202020204" pitchFamily="34" charset="0"/>
              <a:ea typeface="Calibri" panose="020F0502020204030204" pitchFamily="34" charset="0"/>
              <a:cs typeface="Calibri" panose="020F0502020204030204" pitchFamily="34" charset="0"/>
            </a:endParaRPr>
          </a:p>
          <a:p>
            <a:pPr marL="0" marR="0">
              <a:spcBef>
                <a:spcPts val="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To complete your enrollment, you will need:</a:t>
            </a:r>
            <a:endParaRPr lang="en-US" sz="1200" b="1"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Dates of birth and social security numbers for yourself as well as any family members you are enrolling. </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Proof of eligibility for your spouse and dependent children (e.g., marriage license, birth certificate).</a:t>
            </a:r>
            <a:b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b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R="0">
              <a:spcAft>
                <a:spcPts val="1000"/>
              </a:spcAft>
            </a:pPr>
            <a:r>
              <a:rPr lang="en-US" sz="1400" b="1" kern="0" dirty="0">
                <a:solidFill>
                  <a:srgbClr val="D63347"/>
                </a:solidFill>
                <a:latin typeface="Acumin Pro" panose="020B0504020202020204" pitchFamily="34" charset="0"/>
                <a:cs typeface="Calibri" panose="020F0502020204030204" pitchFamily="34" charset="0"/>
              </a:rPr>
              <a:t>Changing Your Benefits During the Year</a:t>
            </a:r>
          </a:p>
          <a:p>
            <a:pPr marL="0" marR="0">
              <a:spcBef>
                <a:spcPts val="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As stated above, you cannot change your benefits during the year unless you experience a qualifying life event. The most common qualifying life events are:</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Marriage, legal separation, or divorce.</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Birth of a child (including adoption).</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1125"/>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Loss of other coverage (e.g., child turns 26 and loses coverage through parent’s plan).</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There are other, less common life events that allow you to change your benefits. Please contact Human Resources for a complete list of qualifying life events. </a:t>
            </a:r>
          </a:p>
          <a:p>
            <a:pPr marL="0" marR="0">
              <a:lnSpc>
                <a:spcPct val="107000"/>
              </a:lnSpc>
              <a:spcBef>
                <a:spcPts val="0"/>
              </a:spcBef>
              <a:spcAft>
                <a:spcPts val="800"/>
              </a:spcAft>
            </a:pPr>
            <a:r>
              <a:rPr lang="en-US" sz="1200" b="1" kern="0" dirty="0">
                <a:solidFill>
                  <a:srgbClr val="000000"/>
                </a:solidFill>
                <a:latin typeface="Acumin Pro" panose="020B0504020202020204" pitchFamily="34" charset="0"/>
                <a:ea typeface="Calibri" panose="020F0502020204030204" pitchFamily="34" charset="0"/>
                <a:cs typeface="Calibri" panose="020F0502020204030204" pitchFamily="34" charset="0"/>
              </a:rPr>
              <a:t>To request a benefits change, notify human resources within 30 days of the qualifying life event. </a:t>
            </a:r>
            <a:r>
              <a:rPr lang="en-US" sz="1200" kern="0" dirty="0">
                <a:solidFill>
                  <a:srgbClr val="000000"/>
                </a:solidFill>
                <a:latin typeface="Acumin Pro" panose="020B0504020202020204" pitchFamily="34" charset="0"/>
                <a:ea typeface="Calibri" panose="020F0502020204030204" pitchFamily="34" charset="0"/>
                <a:cs typeface="Calibri" panose="020F0502020204030204" pitchFamily="34" charset="0"/>
              </a:rPr>
              <a:t>Change requests submitted after 30 days cannot be accepted. Please note: You may need to provide proof of the event, such as a marriage certificate or record of birth.</a:t>
            </a:r>
            <a:endParaRPr lang="en-US" sz="1150" dirty="0">
              <a:latin typeface="Acumin Pro"/>
              <a:cs typeface="Acumin Pro"/>
            </a:endParaRPr>
          </a:p>
        </p:txBody>
      </p:sp>
      <p:pic>
        <p:nvPicPr>
          <p:cNvPr id="4" name="Picture 3">
            <a:extLst>
              <a:ext uri="{FF2B5EF4-FFF2-40B4-BE49-F238E27FC236}">
                <a16:creationId xmlns:a16="http://schemas.microsoft.com/office/drawing/2014/main" id="{1A5C3942-C746-7537-5099-1A87931FE5FA}"/>
              </a:ext>
            </a:extLst>
          </p:cNvPr>
          <p:cNvPicPr>
            <a:picLocks noChangeAspect="1"/>
          </p:cNvPicPr>
          <p:nvPr/>
        </p:nvPicPr>
        <p:blipFill>
          <a:blip r:embed="rId5"/>
          <a:stretch>
            <a:fillRect/>
          </a:stretch>
        </p:blipFill>
        <p:spPr>
          <a:xfrm>
            <a:off x="5029200" y="653082"/>
            <a:ext cx="241330" cy="235347"/>
          </a:xfrm>
          <a:prstGeom prst="rect">
            <a:avLst/>
          </a:prstGeom>
        </p:spPr>
      </p:pic>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5</a:t>
            </a:fld>
            <a:endParaRPr lang="en-US" sz="1100">
              <a:latin typeface="Montserrat SemiBold" pitchFamily="2" charset="77"/>
            </a:endParaRPr>
          </a:p>
        </p:txBody>
      </p:sp>
      <p:sp>
        <p:nvSpPr>
          <p:cNvPr id="2" name="object 2">
            <a:extLst>
              <a:ext uri="{FF2B5EF4-FFF2-40B4-BE49-F238E27FC236}">
                <a16:creationId xmlns:a16="http://schemas.microsoft.com/office/drawing/2014/main" id="{96A29FFA-0C95-53A1-50D4-FF0D17A6DE9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CC5BB287-2127-FD59-63AF-2969D20AFC16}"/>
              </a:ext>
            </a:extLst>
          </p:cNvPr>
          <p:cNvPicPr>
            <a:picLocks noChangeAspect="1"/>
          </p:cNvPicPr>
          <p:nvPr/>
        </p:nvPicPr>
        <p:blipFill>
          <a:blip r:embed="rId6"/>
          <a:stretch>
            <a:fillRect/>
          </a:stretch>
        </p:blipFill>
        <p:spPr>
          <a:xfrm>
            <a:off x="6413623" y="4937827"/>
            <a:ext cx="702651" cy="696747"/>
          </a:xfrm>
          <a:prstGeom prst="rect">
            <a:avLst/>
          </a:prstGeom>
        </p:spPr>
      </p:pic>
      <p:pic>
        <p:nvPicPr>
          <p:cNvPr id="7" name="Audio 6">
            <a:hlinkClick r:id="" action="ppaction://media"/>
            <a:extLst>
              <a:ext uri="{FF2B5EF4-FFF2-40B4-BE49-F238E27FC236}">
                <a16:creationId xmlns:a16="http://schemas.microsoft.com/office/drawing/2014/main" id="{1E8D84BD-1F5E-F8EE-8444-01C1E2F29A9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324159392"/>
      </p:ext>
    </p:extLst>
  </p:cSld>
  <p:clrMapOvr>
    <a:masterClrMapping/>
  </p:clrMapOvr>
  <mc:AlternateContent xmlns:mc="http://schemas.openxmlformats.org/markup-compatibility/2006" xmlns:p14="http://schemas.microsoft.com/office/powerpoint/2010/main">
    <mc:Choice Requires="p14">
      <p:transition spd="slow" p14:dur="2000" advTm="30125"/>
    </mc:Choice>
    <mc:Fallback xmlns="">
      <p:transition spd="slow" advTm="30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38B53D-F725-51A6-30BC-AB7CD79E35A9}"/>
              </a:ext>
            </a:extLst>
          </p:cNvPr>
          <p:cNvGrpSpPr/>
          <p:nvPr/>
        </p:nvGrpSpPr>
        <p:grpSpPr>
          <a:xfrm>
            <a:off x="632822" y="4654425"/>
            <a:ext cx="4104768" cy="4173066"/>
            <a:chOff x="4398002" y="5277905"/>
            <a:chExt cx="2057020" cy="2091246"/>
          </a:xfrm>
        </p:grpSpPr>
        <p:pic>
          <p:nvPicPr>
            <p:cNvPr id="4" name="Picture 3">
              <a:extLst>
                <a:ext uri="{FF2B5EF4-FFF2-40B4-BE49-F238E27FC236}">
                  <a16:creationId xmlns:a16="http://schemas.microsoft.com/office/drawing/2014/main" id="{1EFFAF7B-608B-FAC5-39AF-B3F46E7AF605}"/>
                </a:ext>
              </a:extLst>
            </p:cNvPr>
            <p:cNvPicPr>
              <a:picLocks noChangeAspect="1"/>
            </p:cNvPicPr>
            <p:nvPr/>
          </p:nvPicPr>
          <p:blipFill>
            <a:blip r:embed="rId4"/>
            <a:stretch>
              <a:fillRect/>
            </a:stretch>
          </p:blipFill>
          <p:spPr>
            <a:xfrm>
              <a:off x="4398002" y="5312131"/>
              <a:ext cx="2057020" cy="2057020"/>
            </a:xfrm>
            <a:prstGeom prst="rect">
              <a:avLst/>
            </a:prstGeom>
          </p:spPr>
        </p:pic>
        <p:pic>
          <p:nvPicPr>
            <p:cNvPr id="5" name="Picture 4">
              <a:extLst>
                <a:ext uri="{FF2B5EF4-FFF2-40B4-BE49-F238E27FC236}">
                  <a16:creationId xmlns:a16="http://schemas.microsoft.com/office/drawing/2014/main" id="{958988ED-7B59-1064-1528-D306F1D42E4C}"/>
                </a:ext>
              </a:extLst>
            </p:cNvPr>
            <p:cNvPicPr>
              <a:picLocks noChangeAspect="1"/>
            </p:cNvPicPr>
            <p:nvPr/>
          </p:nvPicPr>
          <p:blipFill>
            <a:blip r:embed="rId5"/>
            <a:stretch>
              <a:fillRect/>
            </a:stretch>
          </p:blipFill>
          <p:spPr>
            <a:xfrm rot="775381">
              <a:off x="4409469" y="5277905"/>
              <a:ext cx="1979258" cy="1937443"/>
            </a:xfrm>
            <a:prstGeom prst="rect">
              <a:avLst/>
            </a:prstGeom>
          </p:spPr>
        </p:pic>
      </p:grpSp>
      <p:sp>
        <p:nvSpPr>
          <p:cNvPr id="3" name="object 3"/>
          <p:cNvSpPr txBox="1"/>
          <p:nvPr/>
        </p:nvSpPr>
        <p:spPr>
          <a:xfrm>
            <a:off x="596900" y="627682"/>
            <a:ext cx="6413500" cy="459100"/>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MEDICAL</a:t>
            </a:r>
          </a:p>
          <a:p>
            <a:endParaRPr lang="en-US" sz="1100" b="1" dirty="0">
              <a:latin typeface="Acumin Pro" panose="020B0504020202020204" pitchFamily="34" charset="77"/>
              <a:cs typeface="Arial" panose="020B0604020202020204" pitchFamily="34" charset="0"/>
            </a:endParaRPr>
          </a:p>
        </p:txBody>
      </p:sp>
      <p:sp>
        <p:nvSpPr>
          <p:cNvPr id="10" name="TextBox 9">
            <a:extLst>
              <a:ext uri="{FF2B5EF4-FFF2-40B4-BE49-F238E27FC236}">
                <a16:creationId xmlns:a16="http://schemas.microsoft.com/office/drawing/2014/main" id="{2A644E0F-E048-2F24-8974-9A25BBB5B691}"/>
              </a:ext>
            </a:extLst>
          </p:cNvPr>
          <p:cNvSpPr txBox="1"/>
          <p:nvPr/>
        </p:nvSpPr>
        <p:spPr>
          <a:xfrm>
            <a:off x="520700" y="1057071"/>
            <a:ext cx="6565900" cy="3180551"/>
          </a:xfrm>
          <a:prstGeom prst="rect">
            <a:avLst/>
          </a:prstGeom>
          <a:noFill/>
        </p:spPr>
        <p:txBody>
          <a:bodyPr wrap="square">
            <a:spAutoFit/>
          </a:bodyPr>
          <a:lstStyle/>
          <a:p>
            <a:pPr>
              <a:lnSpc>
                <a:spcPct val="107000"/>
              </a:lnSpc>
              <a:spcAft>
                <a:spcPts val="800"/>
              </a:spcAft>
            </a:pPr>
            <a:r>
              <a:rPr lang="en-US" sz="1200" kern="0" dirty="0">
                <a:latin typeface="Acumin Pro" panose="020B0504020202020204" pitchFamily="34" charset="0"/>
                <a:cs typeface="Calibri" panose="020F0502020204030204" pitchFamily="34" charset="0"/>
              </a:rPr>
              <a:t>Kurtz Bros offers four medical insurance plans through UMR. Please take the time to understand the features and differences of each plan so that you choose the coverage that is best for you and your family.</a:t>
            </a:r>
          </a:p>
          <a:p>
            <a:pPr>
              <a:lnSpc>
                <a:spcPct val="107000"/>
              </a:lnSpc>
              <a:spcBef>
                <a:spcPts val="1000"/>
              </a:spcBef>
              <a:spcAft>
                <a:spcPts val="800"/>
              </a:spcAft>
            </a:pPr>
            <a:r>
              <a:rPr lang="en-US" sz="1400" b="1" kern="0" dirty="0">
                <a:solidFill>
                  <a:srgbClr val="D63347"/>
                </a:solidFill>
                <a:latin typeface="Acumin Pro" panose="020B0504020202020204" pitchFamily="34" charset="0"/>
                <a:cs typeface="Calibri" panose="020F0502020204030204" pitchFamily="34" charset="0"/>
              </a:rPr>
              <a:t>Choosing a Medical Plan</a:t>
            </a:r>
          </a:p>
          <a:p>
            <a:pPr>
              <a:lnSpc>
                <a:spcPct val="107000"/>
              </a:lnSpc>
              <a:spcAft>
                <a:spcPts val="800"/>
              </a:spcAft>
            </a:pPr>
            <a:r>
              <a:rPr lang="en-US" sz="1200" b="1" kern="0" dirty="0">
                <a:solidFill>
                  <a:srgbClr val="000000"/>
                </a:solidFill>
                <a:latin typeface="Acumin Pro" panose="020B0504020202020204" pitchFamily="34" charset="0"/>
                <a:cs typeface="Calibri" panose="020F0502020204030204" pitchFamily="34" charset="0"/>
              </a:rPr>
              <a:t>As you review your plan options, it may be helpful to consider the following questions: </a:t>
            </a:r>
          </a:p>
          <a:p>
            <a:pPr marL="210312" marR="0" lvl="1" indent="-118872">
              <a:spcBef>
                <a:spcPts val="6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What is the cost to enroll in the plan? This is the amount you pay out of your paycheck.</a:t>
            </a:r>
          </a:p>
          <a:p>
            <a:pPr marL="210312" marR="0" lvl="1" indent="-118872">
              <a:spcBef>
                <a:spcPts val="2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How much will you pay out of your pocket when you see your doctor or need other health care services?</a:t>
            </a:r>
          </a:p>
          <a:p>
            <a:pPr marL="210312" marR="0" lvl="1" indent="-118872">
              <a:spcBef>
                <a:spcPts val="2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Do you prefer to pay more out of your paycheck each week, but less when you need health care? Or do you prefer to pay less out of your paycheck each week, but more when you need health care?</a:t>
            </a:r>
          </a:p>
          <a:p>
            <a:pPr marL="210312" marR="0" lvl="1" indent="-118872">
              <a:spcBef>
                <a:spcPts val="200"/>
              </a:spcBef>
              <a:spcAft>
                <a:spcPts val="80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Who are you covering, and what are their current medical needs, including prescription drugs taken regularly?</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2D5BA1FD-4DBE-CDFD-E941-E7486CA84259}"/>
              </a:ext>
            </a:extLst>
          </p:cNvPr>
          <p:cNvPicPr>
            <a:picLocks noChangeAspect="1"/>
          </p:cNvPicPr>
          <p:nvPr/>
        </p:nvPicPr>
        <p:blipFill>
          <a:blip r:embed="rId6"/>
          <a:stretch>
            <a:fillRect/>
          </a:stretch>
        </p:blipFill>
        <p:spPr>
          <a:xfrm>
            <a:off x="1787842" y="643659"/>
            <a:ext cx="316865" cy="301533"/>
          </a:xfrm>
          <a:prstGeom prst="rect">
            <a:avLst/>
          </a:prstGeom>
        </p:spPr>
      </p:pic>
      <p:grpSp>
        <p:nvGrpSpPr>
          <p:cNvPr id="16" name="Group 15">
            <a:extLst>
              <a:ext uri="{FF2B5EF4-FFF2-40B4-BE49-F238E27FC236}">
                <a16:creationId xmlns:a16="http://schemas.microsoft.com/office/drawing/2014/main" id="{ED83A969-2268-5056-2B47-F8A1FBDCA2E5}"/>
              </a:ext>
            </a:extLst>
          </p:cNvPr>
          <p:cNvGrpSpPr/>
          <p:nvPr/>
        </p:nvGrpSpPr>
        <p:grpSpPr>
          <a:xfrm>
            <a:off x="3803650" y="6993146"/>
            <a:ext cx="3712511" cy="1219201"/>
            <a:chOff x="4167552" y="7090380"/>
            <a:chExt cx="3513289" cy="1219201"/>
          </a:xfrm>
        </p:grpSpPr>
        <p:sp>
          <p:nvSpPr>
            <p:cNvPr id="14" name="Flowchart: Off-page Connector 2">
              <a:extLst>
                <a:ext uri="{FF2B5EF4-FFF2-40B4-BE49-F238E27FC236}">
                  <a16:creationId xmlns:a16="http://schemas.microsoft.com/office/drawing/2014/main" id="{BBE0B15B-F153-ED3E-1E4D-76F92A9B6337}"/>
                </a:ext>
              </a:extLst>
            </p:cNvPr>
            <p:cNvSpPr/>
            <p:nvPr/>
          </p:nvSpPr>
          <p:spPr>
            <a:xfrm rot="5400000">
              <a:off x="5186653" y="6071279"/>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5E0C14B-1FD1-7319-83A6-D8E95DB48589}"/>
                </a:ext>
              </a:extLst>
            </p:cNvPr>
            <p:cNvSpPr txBox="1"/>
            <p:nvPr/>
          </p:nvSpPr>
          <p:spPr>
            <a:xfrm>
              <a:off x="4937641" y="7330518"/>
              <a:ext cx="2743200" cy="789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What is the cost to enroll?</a:t>
              </a:r>
            </a:p>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How much will I pay?</a:t>
              </a:r>
            </a:p>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Who am I covering?</a:t>
              </a:r>
            </a:p>
          </p:txBody>
        </p:sp>
      </p:grpSp>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MEDICAL  |</a:t>
            </a:r>
            <a:r>
              <a:rPr lang="en-US" sz="1100" dirty="0">
                <a:latin typeface="Montserrat SemiBold" pitchFamily="2" charset="77"/>
              </a:rPr>
              <a:t>  </a:t>
            </a:r>
            <a:fld id="{4DBBDB27-A8C4-BA4E-8D2C-F67AC33D86A2}" type="slidenum">
              <a:rPr lang="en-US" sz="1100" dirty="0" smtClean="0">
                <a:latin typeface="Montserrat SemiBold" pitchFamily="2" charset="77"/>
              </a:rPr>
              <a:pPr algn="ctr"/>
              <a:t>6</a:t>
            </a:fld>
            <a:endParaRPr lang="en-US" sz="1100" dirty="0">
              <a:latin typeface="Montserrat SemiBold" pitchFamily="2" charset="77"/>
            </a:endParaRPr>
          </a:p>
        </p:txBody>
      </p:sp>
      <p:sp>
        <p:nvSpPr>
          <p:cNvPr id="8" name="object 2">
            <a:extLst>
              <a:ext uri="{FF2B5EF4-FFF2-40B4-BE49-F238E27FC236}">
                <a16:creationId xmlns:a16="http://schemas.microsoft.com/office/drawing/2014/main" id="{EC645360-8289-4620-2D98-5E3473B19DF0}"/>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9" name="Audio 8">
            <a:hlinkClick r:id="" action="ppaction://media"/>
            <a:extLst>
              <a:ext uri="{FF2B5EF4-FFF2-40B4-BE49-F238E27FC236}">
                <a16:creationId xmlns:a16="http://schemas.microsoft.com/office/drawing/2014/main" id="{1BF079C7-BB41-9931-C2BB-58D96DC8983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44988588"/>
      </p:ext>
    </p:extLst>
  </p:cSld>
  <p:clrMapOvr>
    <a:masterClrMapping/>
  </p:clrMapOvr>
  <mc:AlternateContent xmlns:mc="http://schemas.openxmlformats.org/markup-compatibility/2006" xmlns:p14="http://schemas.microsoft.com/office/powerpoint/2010/main">
    <mc:Choice Requires="p14">
      <p:transition spd="slow" p14:dur="2000" advTm="49400"/>
    </mc:Choice>
    <mc:Fallback xmlns="">
      <p:transition spd="slow" advTm="49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MEDICAL</a:t>
            </a:r>
          </a:p>
          <a:p>
            <a:endParaRPr lang="en-US" sz="1100" b="1" dirty="0">
              <a:latin typeface="Acumin Pro" panose="020B0504020202020204" pitchFamily="34" charset="77"/>
              <a:cs typeface="Arial" panose="020B0604020202020204" pitchFamily="34" charset="0"/>
            </a:endParaRPr>
          </a:p>
          <a:p>
            <a:endParaRPr lang="en-US" sz="1200" b="1" dirty="0">
              <a:latin typeface="Acumin Pro" panose="020B0504020202020204" pitchFamily="34" charset="77"/>
              <a:cs typeface="Arial" panose="020B0604020202020204" pitchFamily="34" charset="0"/>
            </a:endParaRPr>
          </a:p>
        </p:txBody>
      </p:sp>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MEDICAL  |</a:t>
            </a:r>
            <a:r>
              <a:rPr lang="en-US" sz="1100">
                <a:latin typeface="Montserrat SemiBold" pitchFamily="2" charset="77"/>
              </a:rPr>
              <a:t>  </a:t>
            </a:r>
            <a:fld id="{4DBBDB27-A8C4-BA4E-8D2C-F67AC33D86A2}" type="slidenum">
              <a:rPr lang="en-US" sz="1100" smtClean="0">
                <a:latin typeface="Montserrat SemiBold" pitchFamily="2" charset="77"/>
              </a:rPr>
              <a:pPr algn="ctr"/>
              <a:t>7</a:t>
            </a:fld>
            <a:endParaRPr lang="en-US" sz="1100">
              <a:latin typeface="Montserrat SemiBold" pitchFamily="2" charset="77"/>
            </a:endParaRPr>
          </a:p>
        </p:txBody>
      </p:sp>
      <p:sp>
        <p:nvSpPr>
          <p:cNvPr id="13" name="TextBox 12">
            <a:extLst>
              <a:ext uri="{FF2B5EF4-FFF2-40B4-BE49-F238E27FC236}">
                <a16:creationId xmlns:a16="http://schemas.microsoft.com/office/drawing/2014/main" id="{0912D0CE-FACF-DEA2-1E42-3CBC13B97875}"/>
              </a:ext>
            </a:extLst>
          </p:cNvPr>
          <p:cNvSpPr txBox="1"/>
          <p:nvPr/>
        </p:nvSpPr>
        <p:spPr>
          <a:xfrm>
            <a:off x="527050" y="1023591"/>
            <a:ext cx="6853464" cy="1200329"/>
          </a:xfrm>
          <a:prstGeom prst="rect">
            <a:avLst/>
          </a:prstGeom>
          <a:noFill/>
        </p:spPr>
        <p:txBody>
          <a:bodyPr wrap="square">
            <a:spAutoFit/>
          </a:bodyPr>
          <a:lstStyle/>
          <a:p>
            <a:r>
              <a:rPr lang="en-US" sz="1200" kern="0" dirty="0">
                <a:solidFill>
                  <a:srgbClr val="000000"/>
                </a:solidFill>
                <a:latin typeface="Acumin Pro" panose="020B0504020202020204" pitchFamily="34" charset="0"/>
                <a:cs typeface="Calibri" panose="020F0502020204030204" pitchFamily="34" charset="0"/>
              </a:rPr>
              <a:t>You will pay less out of your pocket when you choose a UMR network provider. Locate a UMR network provider at </a:t>
            </a:r>
            <a:r>
              <a:rPr lang="en-US" sz="1200" kern="0" dirty="0">
                <a:solidFill>
                  <a:srgbClr val="000000"/>
                </a:solidFill>
                <a:latin typeface="Acumin Pro" panose="020B0504020202020204" pitchFamily="34" charset="0"/>
                <a:cs typeface="Calibri" panose="020F0502020204030204" pitchFamily="34" charset="0"/>
                <a:hlinkClick r:id="rId4"/>
              </a:rPr>
              <a:t>www.umr.com</a:t>
            </a:r>
            <a:r>
              <a:rPr lang="en-US" sz="1200" kern="0" dirty="0">
                <a:solidFill>
                  <a:srgbClr val="000000"/>
                </a:solidFill>
                <a:latin typeface="Acumin Pro" panose="020B0504020202020204" pitchFamily="34" charset="0"/>
                <a:cs typeface="Calibri" panose="020F0502020204030204" pitchFamily="34" charset="0"/>
              </a:rPr>
              <a:t>. </a:t>
            </a:r>
          </a:p>
          <a:p>
            <a:endParaRPr lang="en-US" sz="1200" kern="0" dirty="0">
              <a:solidFill>
                <a:srgbClr val="000000"/>
              </a:solidFill>
              <a:latin typeface="Acumin Pro" panose="020B0504020202020204" pitchFamily="34" charset="0"/>
              <a:cs typeface="Calibri" panose="020F0502020204030204" pitchFamily="34" charset="0"/>
            </a:endParaRPr>
          </a:p>
          <a:p>
            <a:r>
              <a:rPr lang="en-US" sz="1200" kern="0" dirty="0">
                <a:solidFill>
                  <a:srgbClr val="000000"/>
                </a:solidFill>
                <a:latin typeface="Acumin Pro" panose="020B0504020202020204" pitchFamily="34" charset="0"/>
                <a:cs typeface="Calibri" panose="020F0502020204030204" pitchFamily="34" charset="0"/>
              </a:rPr>
              <a:t>The table below summarizes the key features of the medical plans. The coinsurance amounts listed reflect the amount you pay for services. Please refer to the official plan documents for additional information on coverage and exclusions.</a:t>
            </a:r>
          </a:p>
        </p:txBody>
      </p:sp>
      <p:sp>
        <p:nvSpPr>
          <p:cNvPr id="4" name="object 2">
            <a:extLst>
              <a:ext uri="{FF2B5EF4-FFF2-40B4-BE49-F238E27FC236}">
                <a16:creationId xmlns:a16="http://schemas.microsoft.com/office/drawing/2014/main" id="{86D4B0B5-8E82-7043-4BD3-D416F784EAD9}"/>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7" name="object 7">
            <a:extLst>
              <a:ext uri="{FF2B5EF4-FFF2-40B4-BE49-F238E27FC236}">
                <a16:creationId xmlns:a16="http://schemas.microsoft.com/office/drawing/2014/main" id="{AC7A4D74-9780-C7F7-0294-A2BB4A145942}"/>
              </a:ext>
            </a:extLst>
          </p:cNvPr>
          <p:cNvGraphicFramePr>
            <a:graphicFrameLocks noGrp="1"/>
          </p:cNvGraphicFramePr>
          <p:nvPr>
            <p:extLst>
              <p:ext uri="{D42A27DB-BD31-4B8C-83A1-F6EECF244321}">
                <p14:modId xmlns:p14="http://schemas.microsoft.com/office/powerpoint/2010/main" val="4025480435"/>
              </p:ext>
            </p:extLst>
          </p:nvPr>
        </p:nvGraphicFramePr>
        <p:xfrm>
          <a:off x="609600" y="2223920"/>
          <a:ext cx="6553201" cy="7339175"/>
        </p:xfrm>
        <a:graphic>
          <a:graphicData uri="http://schemas.openxmlformats.org/drawingml/2006/table">
            <a:tbl>
              <a:tblPr firstRow="1" bandRow="1">
                <a:tableStyleId>{2D5ABB26-0587-4C30-8999-92F81FD0307C}</a:tableStyleId>
              </a:tblPr>
              <a:tblGrid>
                <a:gridCol w="2154865">
                  <a:extLst>
                    <a:ext uri="{9D8B030D-6E8A-4147-A177-3AD203B41FA5}">
                      <a16:colId xmlns:a16="http://schemas.microsoft.com/office/drawing/2014/main" val="20000"/>
                    </a:ext>
                  </a:extLst>
                </a:gridCol>
                <a:gridCol w="1116419">
                  <a:extLst>
                    <a:ext uri="{9D8B030D-6E8A-4147-A177-3AD203B41FA5}">
                      <a16:colId xmlns:a16="http://schemas.microsoft.com/office/drawing/2014/main" val="2126998174"/>
                    </a:ext>
                  </a:extLst>
                </a:gridCol>
                <a:gridCol w="1084521">
                  <a:extLst>
                    <a:ext uri="{9D8B030D-6E8A-4147-A177-3AD203B41FA5}">
                      <a16:colId xmlns:a16="http://schemas.microsoft.com/office/drawing/2014/main" val="20001"/>
                    </a:ext>
                  </a:extLst>
                </a:gridCol>
                <a:gridCol w="1115489">
                  <a:extLst>
                    <a:ext uri="{9D8B030D-6E8A-4147-A177-3AD203B41FA5}">
                      <a16:colId xmlns:a16="http://schemas.microsoft.com/office/drawing/2014/main" val="3369849408"/>
                    </a:ext>
                  </a:extLst>
                </a:gridCol>
                <a:gridCol w="1081907">
                  <a:extLst>
                    <a:ext uri="{9D8B030D-6E8A-4147-A177-3AD203B41FA5}">
                      <a16:colId xmlns:a16="http://schemas.microsoft.com/office/drawing/2014/main" val="2536230524"/>
                    </a:ext>
                  </a:extLst>
                </a:gridCol>
              </a:tblGrid>
              <a:tr h="229843">
                <a:tc rowSpan="2">
                  <a:txBody>
                    <a:bodyPr/>
                    <a:lstStyle/>
                    <a:p>
                      <a:pPr marL="63500">
                        <a:lnSpc>
                          <a:spcPct val="100000"/>
                        </a:lnSpc>
                        <a:spcBef>
                          <a:spcPts val="380"/>
                        </a:spcBef>
                      </a:pPr>
                      <a:r>
                        <a:rPr lang="en-US" sz="1100" b="1" dirty="0">
                          <a:latin typeface="Acumin Pro"/>
                          <a:cs typeface="Acumin Pro"/>
                        </a:rPr>
                        <a:t>Summary of </a:t>
                      </a:r>
                      <a:br>
                        <a:rPr lang="en-US" sz="1100" b="1" dirty="0">
                          <a:latin typeface="Acumin Pro"/>
                          <a:cs typeface="Acumin Pro"/>
                        </a:rPr>
                      </a:br>
                      <a:r>
                        <a:rPr lang="en-US" sz="1100" b="1" dirty="0">
                          <a:latin typeface="Acumin Pro"/>
                          <a:cs typeface="Acumin Pro"/>
                        </a:rPr>
                        <a:t>Covered Benefits</a:t>
                      </a:r>
                      <a:endParaRPr sz="1100" b="1" dirty="0">
                        <a:latin typeface="Acumin Pro"/>
                        <a:cs typeface="Acumin Pro"/>
                      </a:endParaRPr>
                    </a:p>
                  </a:txBody>
                  <a:tcPr marL="0" marR="0" marT="48260" marB="0">
                    <a:noFill/>
                  </a:tcPr>
                </a:tc>
                <a:tc>
                  <a:txBody>
                    <a:bodyPr/>
                    <a:lstStyle/>
                    <a:p>
                      <a:pPr marL="0" algn="ctr">
                        <a:lnSpc>
                          <a:spcPct val="100000"/>
                        </a:lnSpc>
                        <a:spcBef>
                          <a:spcPts val="380"/>
                        </a:spcBef>
                      </a:pPr>
                      <a:r>
                        <a:rPr lang="en-US" sz="1100" b="1" spc="-5" dirty="0">
                          <a:solidFill>
                            <a:srgbClr val="FFFFFF"/>
                          </a:solidFill>
                          <a:latin typeface="Acumin Pro"/>
                          <a:cs typeface="Acumin Pro"/>
                        </a:rPr>
                        <a:t>PPO 1500</a:t>
                      </a:r>
                    </a:p>
                  </a:txBody>
                  <a:tcPr marL="0" marR="0" marT="48260" marB="0" anchor="ctr">
                    <a:lnR w="28575" cap="flat" cmpd="sng" algn="ctr">
                      <a:solidFill>
                        <a:schemeClr val="bg1"/>
                      </a:solidFill>
                      <a:prstDash val="solid"/>
                      <a:round/>
                      <a:headEnd type="none" w="med" len="med"/>
                      <a:tailEnd type="none" w="med" len="med"/>
                    </a:lnR>
                    <a:solidFill>
                      <a:srgbClr val="00B4E5"/>
                    </a:solidFill>
                  </a:tcPr>
                </a:tc>
                <a:tc>
                  <a:txBody>
                    <a:bodyPr/>
                    <a:lstStyle/>
                    <a:p>
                      <a:pPr marL="0" algn="ctr">
                        <a:lnSpc>
                          <a:spcPct val="100000"/>
                        </a:lnSpc>
                        <a:spcBef>
                          <a:spcPts val="380"/>
                        </a:spcBef>
                      </a:pPr>
                      <a:r>
                        <a:rPr lang="en-US" sz="1100" b="1" spc="-5" dirty="0">
                          <a:solidFill>
                            <a:srgbClr val="FFFFFF"/>
                          </a:solidFill>
                          <a:latin typeface="Acumin Pro"/>
                          <a:cs typeface="Acumin Pro"/>
                        </a:rPr>
                        <a:t>PPO 2500</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FC000"/>
                    </a:solidFill>
                  </a:tcPr>
                </a:tc>
                <a:tc>
                  <a:txBody>
                    <a:bodyPr/>
                    <a:lstStyle/>
                    <a:p>
                      <a:pPr marL="0" algn="ctr">
                        <a:lnSpc>
                          <a:spcPct val="100000"/>
                        </a:lnSpc>
                        <a:spcBef>
                          <a:spcPts val="380"/>
                        </a:spcBef>
                      </a:pPr>
                      <a:r>
                        <a:rPr lang="en-US" sz="1100" b="1" spc="-5" dirty="0">
                          <a:solidFill>
                            <a:srgbClr val="FFFFFF"/>
                          </a:solidFill>
                          <a:latin typeface="Acumin Pro"/>
                          <a:cs typeface="Acumin Pro"/>
                        </a:rPr>
                        <a:t>PPO 5000</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15A29"/>
                    </a:solidFill>
                  </a:tcPr>
                </a:tc>
                <a:tc>
                  <a:txBody>
                    <a:bodyPr/>
                    <a:lstStyle/>
                    <a:p>
                      <a:pPr marL="0" algn="ctr">
                        <a:lnSpc>
                          <a:spcPct val="100000"/>
                        </a:lnSpc>
                        <a:spcBef>
                          <a:spcPts val="380"/>
                        </a:spcBef>
                      </a:pPr>
                      <a:r>
                        <a:rPr lang="en-US" sz="1100" b="1" spc="-5" dirty="0">
                          <a:solidFill>
                            <a:srgbClr val="FFFFFF"/>
                          </a:solidFill>
                          <a:latin typeface="Acumin Pro"/>
                          <a:cs typeface="Acumin Pro"/>
                        </a:rPr>
                        <a:t>HDHP 3300</a:t>
                      </a:r>
                    </a:p>
                  </a:txBody>
                  <a:tcPr marL="0" marR="0" marT="48260" marB="0" anchor="ctr">
                    <a:lnL w="28575" cap="flat" cmpd="sng" algn="ctr">
                      <a:solidFill>
                        <a:schemeClr val="bg1"/>
                      </a:solidFill>
                      <a:prstDash val="solid"/>
                      <a:round/>
                      <a:headEnd type="none" w="med" len="med"/>
                      <a:tailEnd type="none" w="med" len="med"/>
                    </a:lnL>
                    <a:solidFill>
                      <a:srgbClr val="6CAE8B"/>
                    </a:solidFill>
                  </a:tcPr>
                </a:tc>
                <a:extLst>
                  <a:ext uri="{0D108BD9-81ED-4DB2-BD59-A6C34878D82A}">
                    <a16:rowId xmlns:a16="http://schemas.microsoft.com/office/drawing/2014/main" val="10000"/>
                  </a:ext>
                </a:extLst>
              </a:tr>
              <a:tr h="429943">
                <a:tc vMerge="1">
                  <a:txBody>
                    <a:bodyPr/>
                    <a:lstStyle/>
                    <a:p>
                      <a:pPr marL="63500">
                        <a:lnSpc>
                          <a:spcPct val="100000"/>
                        </a:lnSpc>
                        <a:spcBef>
                          <a:spcPts val="380"/>
                        </a:spcBef>
                      </a:pPr>
                      <a:endParaRPr sz="1200">
                        <a:latin typeface="Acumin Pro"/>
                        <a:cs typeface="Acumin Pro"/>
                      </a:endParaRPr>
                    </a:p>
                  </a:txBody>
                  <a:tcPr marL="0" marR="0" marT="48260" marB="0">
                    <a:no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R w="28575" cap="flat" cmpd="sng" algn="ctr">
                      <a:solidFill>
                        <a:schemeClr val="bg1"/>
                      </a:solidFill>
                      <a:prstDash val="solid"/>
                      <a:round/>
                      <a:headEnd type="none" w="med" len="med"/>
                      <a:tailEnd type="none" w="med" len="med"/>
                    </a:lnR>
                    <a:solidFill>
                      <a:srgbClr val="00B4E5"/>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FC000"/>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15A29"/>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solidFill>
                      <a:srgbClr val="6CAE8B"/>
                    </a:solidFill>
                  </a:tcPr>
                </a:tc>
                <a:extLst>
                  <a:ext uri="{0D108BD9-81ED-4DB2-BD59-A6C34878D82A}">
                    <a16:rowId xmlns:a16="http://schemas.microsoft.com/office/drawing/2014/main" val="4050866505"/>
                  </a:ext>
                </a:extLst>
              </a:tr>
              <a:tr h="451035">
                <a:tc>
                  <a:txBody>
                    <a:bodyPr/>
                    <a:lstStyle/>
                    <a:p>
                      <a:pPr algn="l"/>
                      <a:r>
                        <a:rPr lang="en-US" sz="1000" b="0" i="0">
                          <a:solidFill>
                            <a:schemeClr val="tx1"/>
                          </a:solidFill>
                          <a:latin typeface="Acumin Pro" panose="020B0504020202020204" pitchFamily="34" charset="77"/>
                          <a:cs typeface="Arial" panose="020B0604020202020204" pitchFamily="34" charset="0"/>
                        </a:rPr>
                        <a:t>Deductible (Individual/Family)</a:t>
                      </a:r>
                    </a:p>
                  </a:txBody>
                  <a:tcPr anchor="ctr">
                    <a:lnR w="12700" cap="flat" cmpd="sng" algn="ctr">
                      <a:no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$1,500/ $3,000</a:t>
                      </a:r>
                    </a:p>
                  </a:txBody>
                  <a:tcPr marT="73152"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$2,500/ $5,000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$5,000/ $10,000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$3,400/ $6,000</a:t>
                      </a:r>
                    </a:p>
                  </a:txBody>
                  <a:tcPr marT="73152" anchor="ctr">
                    <a:lnL w="28575" cap="flat" cmpd="sng" algn="ctr">
                      <a:solidFill>
                        <a:schemeClr val="bg1"/>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1"/>
                  </a:ext>
                </a:extLst>
              </a:tr>
              <a:tr h="271949">
                <a:tc>
                  <a:txBody>
                    <a:bodyPr/>
                    <a:lstStyle/>
                    <a:p>
                      <a:pPr algn="l"/>
                      <a:r>
                        <a:rPr lang="en-US" sz="1000" b="0" i="0" dirty="0">
                          <a:solidFill>
                            <a:schemeClr val="tx1"/>
                          </a:solidFill>
                          <a:latin typeface="Acumin Pro" panose="020B0504020202020204" pitchFamily="34" charset="77"/>
                          <a:cs typeface="Arial" panose="020B0604020202020204" pitchFamily="34" charset="0"/>
                        </a:rPr>
                        <a:t>Coinsurance (You Pay)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20%</a:t>
                      </a:r>
                    </a:p>
                  </a:txBody>
                  <a:tcPr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30%</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20%</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0%</a:t>
                      </a:r>
                    </a:p>
                  </a:txBody>
                  <a:tcPr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2"/>
                  </a:ext>
                </a:extLst>
              </a:tr>
              <a:tr h="451035">
                <a:tc>
                  <a:txBody>
                    <a:bodyPr/>
                    <a:lstStyle/>
                    <a:p>
                      <a:pPr algn="l"/>
                      <a:r>
                        <a:rPr lang="en-US" sz="1000" b="0" i="0">
                          <a:solidFill>
                            <a:schemeClr val="tx1"/>
                          </a:solidFill>
                          <a:latin typeface="Acumin Pro" panose="020B0504020202020204" pitchFamily="34" charset="77"/>
                          <a:cs typeface="Arial" panose="020B0604020202020204" pitchFamily="34" charset="0"/>
                        </a:rPr>
                        <a:t>Out-of-Pocket Max (Individual/Family)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$3,000/ $6,000</a:t>
                      </a:r>
                    </a:p>
                  </a:txBody>
                  <a:tcPr marT="73152"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$5,000/ $10,000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$7,500/ $12,500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$8,500/ $17,000</a:t>
                      </a:r>
                    </a:p>
                  </a:txBody>
                  <a:tcPr marT="73152"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3"/>
                  </a:ext>
                </a:extLst>
              </a:tr>
              <a:tr h="259587">
                <a:tc>
                  <a:txBody>
                    <a:bodyPr/>
                    <a:lstStyle/>
                    <a:p>
                      <a:pPr algn="l"/>
                      <a:r>
                        <a:rPr lang="en-US" sz="1000" b="0" i="0">
                          <a:solidFill>
                            <a:schemeClr val="tx1"/>
                          </a:solidFill>
                          <a:latin typeface="Acumin Pro" panose="020B0504020202020204" pitchFamily="34" charset="77"/>
                          <a:cs typeface="Arial" panose="020B0604020202020204" pitchFamily="34" charset="0"/>
                        </a:rPr>
                        <a:t>Preventive Care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100% Covered</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4"/>
                  </a:ext>
                </a:extLst>
              </a:tr>
              <a:tr h="259587">
                <a:tc>
                  <a:txBody>
                    <a:bodyPr/>
                    <a:lstStyle/>
                    <a:p>
                      <a:pPr algn="l"/>
                      <a:r>
                        <a:rPr lang="en-US" sz="1000" b="1" i="0">
                          <a:solidFill>
                            <a:schemeClr val="tx1"/>
                          </a:solidFill>
                          <a:latin typeface="Acumin Pro" panose="020B0504020202020204" pitchFamily="34" charset="77"/>
                          <a:cs typeface="Arial" panose="020B0604020202020204" pitchFamily="34" charset="0"/>
                        </a:rPr>
                        <a:t>Physician Services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Primary Care Physician</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(Adults/Children up to age 19)</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265524899"/>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Specialist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$50/$100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$50/$100 Copay</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$50/$100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765499085"/>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Telemedicine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100% Covered</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698205595"/>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Urgent Care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423905760"/>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Lab/X-Ray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035555418"/>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Diagnostic Lab/X-Ray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434224191"/>
                  </a:ext>
                </a:extLst>
              </a:tr>
              <a:tr h="379006">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High-Tech Services (MRI, CT, PET)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69668062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Hospital Services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887537826"/>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Inpatient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87479427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Outpatient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875371914"/>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Emergency Room</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$300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$300 Copay</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88542708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Prescription Drugs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99592241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Generic</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 </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13440306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Preferred Brand</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66535337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Non-Preferred Brand</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 </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699540244"/>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Mail Order (Up to a 90-Day Supply)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6CAE8B">
                        <a:alpha val="20000"/>
                      </a:srgbClr>
                    </a:solidFill>
                  </a:tcPr>
                </a:tc>
                <a:extLst>
                  <a:ext uri="{0D108BD9-81ED-4DB2-BD59-A6C34878D82A}">
                    <a16:rowId xmlns:a16="http://schemas.microsoft.com/office/drawing/2014/main" val="1731784471"/>
                  </a:ext>
                </a:extLst>
              </a:tr>
            </a:tbl>
          </a:graphicData>
        </a:graphic>
      </p:graphicFrame>
      <p:pic>
        <p:nvPicPr>
          <p:cNvPr id="8" name="Picture 7">
            <a:extLst>
              <a:ext uri="{FF2B5EF4-FFF2-40B4-BE49-F238E27FC236}">
                <a16:creationId xmlns:a16="http://schemas.microsoft.com/office/drawing/2014/main" id="{1442A3EB-4D94-B5D4-D6CE-822A768CB090}"/>
              </a:ext>
            </a:extLst>
          </p:cNvPr>
          <p:cNvPicPr>
            <a:picLocks noChangeAspect="1"/>
          </p:cNvPicPr>
          <p:nvPr/>
        </p:nvPicPr>
        <p:blipFill>
          <a:blip r:embed="rId5"/>
          <a:stretch>
            <a:fillRect/>
          </a:stretch>
        </p:blipFill>
        <p:spPr>
          <a:xfrm>
            <a:off x="1787842" y="643659"/>
            <a:ext cx="316865" cy="301533"/>
          </a:xfrm>
          <a:prstGeom prst="rect">
            <a:avLst/>
          </a:prstGeom>
        </p:spPr>
      </p:pic>
      <p:pic>
        <p:nvPicPr>
          <p:cNvPr id="1030" name="Picture 6" descr="UMR - Desktop App for Mac, Windows (PC ...">
            <a:extLst>
              <a:ext uri="{FF2B5EF4-FFF2-40B4-BE49-F238E27FC236}">
                <a16:creationId xmlns:a16="http://schemas.microsoft.com/office/drawing/2014/main" id="{FF234316-35C3-75A7-E723-CCB563EE2E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423" t="33355" r="35750" b="35063"/>
          <a:stretch>
            <a:fillRect/>
          </a:stretch>
        </p:blipFill>
        <p:spPr bwMode="auto">
          <a:xfrm>
            <a:off x="6341164" y="554795"/>
            <a:ext cx="821636" cy="490331"/>
          </a:xfrm>
          <a:prstGeom prst="rect">
            <a:avLst/>
          </a:prstGeom>
          <a:noFill/>
          <a:extLst>
            <a:ext uri="{909E8E84-426E-40DD-AFC4-6F175D3DCCD1}">
              <a14:hiddenFill xmlns:a14="http://schemas.microsoft.com/office/drawing/2010/main">
                <a:solidFill>
                  <a:srgbClr val="FFFFFF"/>
                </a:solidFill>
              </a14:hiddenFill>
            </a:ext>
          </a:extLst>
        </p:spPr>
      </p:pic>
      <p:pic>
        <p:nvPicPr>
          <p:cNvPr id="12" name="Audio 11">
            <a:hlinkClick r:id="" action="ppaction://media"/>
            <a:extLst>
              <a:ext uri="{FF2B5EF4-FFF2-40B4-BE49-F238E27FC236}">
                <a16:creationId xmlns:a16="http://schemas.microsoft.com/office/drawing/2014/main" id="{2B7F974F-0CC3-9EFB-54A3-F953D3FB667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655665583"/>
      </p:ext>
    </p:extLst>
  </p:cSld>
  <p:clrMapOvr>
    <a:masterClrMapping/>
  </p:clrMapOvr>
  <mc:AlternateContent xmlns:mc="http://schemas.openxmlformats.org/markup-compatibility/2006" xmlns:p14="http://schemas.microsoft.com/office/powerpoint/2010/main">
    <mc:Choice Requires="p14">
      <p:transition spd="slow" p14:dur="2000" advTm="177061"/>
    </mc:Choice>
    <mc:Fallback xmlns="">
      <p:transition spd="slow" advTm="177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A2D7-B11D-3493-FB5D-65AD0874974E}"/>
            </a:ext>
          </a:extLst>
        </p:cNvPr>
        <p:cNvGrpSpPr/>
        <p:nvPr/>
      </p:nvGrpSpPr>
      <p:grpSpPr>
        <a:xfrm>
          <a:off x="0" y="0"/>
          <a:ext cx="0" cy="0"/>
          <a:chOff x="0" y="0"/>
          <a:chExt cx="0" cy="0"/>
        </a:xfrm>
      </p:grpSpPr>
      <p:sp>
        <p:nvSpPr>
          <p:cNvPr id="28" name="Slide Number Placeholder 11">
            <a:extLst>
              <a:ext uri="{FF2B5EF4-FFF2-40B4-BE49-F238E27FC236}">
                <a16:creationId xmlns:a16="http://schemas.microsoft.com/office/drawing/2014/main" id="{F3A96EAD-2AB3-446B-D347-3A73E61B63D3}"/>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SAMARATIN FUND  |</a:t>
            </a:r>
            <a:r>
              <a:rPr lang="en-US" sz="1100" dirty="0">
                <a:latin typeface="Montserrat SemiBold" pitchFamily="2" charset="77"/>
              </a:rPr>
              <a:t>  </a:t>
            </a:r>
            <a:fld id="{4DBBDB27-A8C4-BA4E-8D2C-F67AC33D86A2}" type="slidenum">
              <a:rPr lang="en-US" sz="1100" smtClean="0">
                <a:latin typeface="Montserrat SemiBold" pitchFamily="2" charset="77"/>
              </a:rPr>
              <a:pPr algn="ctr"/>
              <a:t>8</a:t>
            </a:fld>
            <a:endParaRPr lang="en-US" sz="1100" dirty="0">
              <a:latin typeface="Montserrat SemiBold" pitchFamily="2" charset="77"/>
            </a:endParaRPr>
          </a:p>
        </p:txBody>
      </p:sp>
      <p:grpSp>
        <p:nvGrpSpPr>
          <p:cNvPr id="12" name="Group 11">
            <a:extLst>
              <a:ext uri="{FF2B5EF4-FFF2-40B4-BE49-F238E27FC236}">
                <a16:creationId xmlns:a16="http://schemas.microsoft.com/office/drawing/2014/main" id="{C7A3C133-0E1C-2E9E-EBCF-DA6E813EBE94}"/>
              </a:ext>
            </a:extLst>
          </p:cNvPr>
          <p:cNvGrpSpPr/>
          <p:nvPr/>
        </p:nvGrpSpPr>
        <p:grpSpPr>
          <a:xfrm>
            <a:off x="286723" y="1086782"/>
            <a:ext cx="7190969" cy="8252116"/>
            <a:chOff x="286723" y="284577"/>
            <a:chExt cx="7190969" cy="8252116"/>
          </a:xfrm>
        </p:grpSpPr>
        <p:pic>
          <p:nvPicPr>
            <p:cNvPr id="5" name="Picture 4">
              <a:extLst>
                <a:ext uri="{FF2B5EF4-FFF2-40B4-BE49-F238E27FC236}">
                  <a16:creationId xmlns:a16="http://schemas.microsoft.com/office/drawing/2014/main" id="{C06E0B71-298A-A959-5357-66B94D30A484}"/>
                </a:ext>
              </a:extLst>
            </p:cNvPr>
            <p:cNvPicPr>
              <a:picLocks noChangeAspect="1"/>
            </p:cNvPicPr>
            <p:nvPr/>
          </p:nvPicPr>
          <p:blipFill>
            <a:blip r:embed="rId4"/>
            <a:stretch>
              <a:fillRect/>
            </a:stretch>
          </p:blipFill>
          <p:spPr>
            <a:xfrm>
              <a:off x="286723" y="284577"/>
              <a:ext cx="7190969" cy="8252116"/>
            </a:xfrm>
            <a:prstGeom prst="rect">
              <a:avLst/>
            </a:prstGeom>
          </p:spPr>
        </p:pic>
        <p:grpSp>
          <p:nvGrpSpPr>
            <p:cNvPr id="11" name="Group 10">
              <a:extLst>
                <a:ext uri="{FF2B5EF4-FFF2-40B4-BE49-F238E27FC236}">
                  <a16:creationId xmlns:a16="http://schemas.microsoft.com/office/drawing/2014/main" id="{508479F1-18AD-A945-9DDE-E902EA47A0EA}"/>
                </a:ext>
              </a:extLst>
            </p:cNvPr>
            <p:cNvGrpSpPr/>
            <p:nvPr/>
          </p:nvGrpSpPr>
          <p:grpSpPr>
            <a:xfrm>
              <a:off x="286723" y="3441821"/>
              <a:ext cx="7127228" cy="986817"/>
              <a:chOff x="313293" y="3441821"/>
              <a:chExt cx="7127228" cy="986817"/>
            </a:xfrm>
          </p:grpSpPr>
          <p:pic>
            <p:nvPicPr>
              <p:cNvPr id="9" name="Picture 8">
                <a:extLst>
                  <a:ext uri="{FF2B5EF4-FFF2-40B4-BE49-F238E27FC236}">
                    <a16:creationId xmlns:a16="http://schemas.microsoft.com/office/drawing/2014/main" id="{94D5BCA0-90B9-33DD-0283-4415EF3EABFE}"/>
                  </a:ext>
                </a:extLst>
              </p:cNvPr>
              <p:cNvPicPr>
                <a:picLocks noChangeAspect="1"/>
              </p:cNvPicPr>
              <p:nvPr/>
            </p:nvPicPr>
            <p:blipFill>
              <a:blip r:embed="rId5"/>
              <a:srcRect t="1" r="33260" b="1354"/>
              <a:stretch>
                <a:fillRect/>
              </a:stretch>
            </p:blipFill>
            <p:spPr>
              <a:xfrm>
                <a:off x="313293" y="3441821"/>
                <a:ext cx="4769070" cy="968814"/>
              </a:xfrm>
              <a:prstGeom prst="rect">
                <a:avLst/>
              </a:prstGeom>
            </p:spPr>
          </p:pic>
          <p:pic>
            <p:nvPicPr>
              <p:cNvPr id="10" name="Picture 9">
                <a:extLst>
                  <a:ext uri="{FF2B5EF4-FFF2-40B4-BE49-F238E27FC236}">
                    <a16:creationId xmlns:a16="http://schemas.microsoft.com/office/drawing/2014/main" id="{149F57E1-C503-FFCB-D2C6-28D05A6CC436}"/>
                  </a:ext>
                </a:extLst>
              </p:cNvPr>
              <p:cNvPicPr>
                <a:picLocks noChangeAspect="1"/>
              </p:cNvPicPr>
              <p:nvPr/>
            </p:nvPicPr>
            <p:blipFill>
              <a:blip r:embed="rId5"/>
              <a:srcRect l="67000" t="48844"/>
              <a:stretch>
                <a:fillRect/>
              </a:stretch>
            </p:blipFill>
            <p:spPr>
              <a:xfrm>
                <a:off x="5082363" y="3926228"/>
                <a:ext cx="2358158" cy="502410"/>
              </a:xfrm>
              <a:prstGeom prst="rect">
                <a:avLst/>
              </a:prstGeom>
            </p:spPr>
          </p:pic>
        </p:grpSp>
      </p:grpSp>
      <p:sp>
        <p:nvSpPr>
          <p:cNvPr id="14" name="object 3">
            <a:extLst>
              <a:ext uri="{FF2B5EF4-FFF2-40B4-BE49-F238E27FC236}">
                <a16:creationId xmlns:a16="http://schemas.microsoft.com/office/drawing/2014/main" id="{A1BD8E4F-4F53-7413-3558-70ECC8CDD907}"/>
              </a:ext>
            </a:extLst>
          </p:cNvPr>
          <p:cNvSpPr txBox="1"/>
          <p:nvPr/>
        </p:nvSpPr>
        <p:spPr>
          <a:xfrm>
            <a:off x="596900" y="627682"/>
            <a:ext cx="6413500" cy="459100"/>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highlight>
                  <a:srgbClr val="FFFF00"/>
                </a:highlight>
                <a:latin typeface="Montserrat"/>
                <a:cs typeface="Montserrat"/>
              </a:rPr>
              <a:t>SAMARITAN FUND PROGRAM</a:t>
            </a:r>
          </a:p>
          <a:p>
            <a:endParaRPr lang="en-US" sz="1100" b="1" dirty="0">
              <a:latin typeface="Acumin Pro" panose="020B0504020202020204" pitchFamily="34" charset="77"/>
              <a:cs typeface="Arial" panose="020B0604020202020204" pitchFamily="34" charset="0"/>
            </a:endParaRPr>
          </a:p>
        </p:txBody>
      </p:sp>
      <p:sp>
        <p:nvSpPr>
          <p:cNvPr id="15" name="object 2">
            <a:extLst>
              <a:ext uri="{FF2B5EF4-FFF2-40B4-BE49-F238E27FC236}">
                <a16:creationId xmlns:a16="http://schemas.microsoft.com/office/drawing/2014/main" id="{A5FDDDB5-9E7D-CB4D-4379-6BB8421BD83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6" name="Picture 15">
            <a:extLst>
              <a:ext uri="{FF2B5EF4-FFF2-40B4-BE49-F238E27FC236}">
                <a16:creationId xmlns:a16="http://schemas.microsoft.com/office/drawing/2014/main" id="{C0D665B1-DFE6-9B9A-284B-C86602A7F5F1}"/>
              </a:ext>
            </a:extLst>
          </p:cNvPr>
          <p:cNvPicPr>
            <a:picLocks noChangeAspect="1"/>
          </p:cNvPicPr>
          <p:nvPr/>
        </p:nvPicPr>
        <p:blipFill>
          <a:blip r:embed="rId6"/>
          <a:stretch>
            <a:fillRect/>
          </a:stretch>
        </p:blipFill>
        <p:spPr>
          <a:xfrm>
            <a:off x="4208313" y="643659"/>
            <a:ext cx="316865" cy="301533"/>
          </a:xfrm>
          <a:prstGeom prst="rect">
            <a:avLst/>
          </a:prstGeom>
        </p:spPr>
      </p:pic>
      <p:pic>
        <p:nvPicPr>
          <p:cNvPr id="3" name="Graphic 2" descr="Stars with solid fill">
            <a:extLst>
              <a:ext uri="{FF2B5EF4-FFF2-40B4-BE49-F238E27FC236}">
                <a16:creationId xmlns:a16="http://schemas.microsoft.com/office/drawing/2014/main" id="{CFCB9177-08B4-3CEB-DE1D-48A639E382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275038"/>
            <a:ext cx="670148" cy="670148"/>
          </a:xfrm>
          <a:prstGeom prst="rect">
            <a:avLst/>
          </a:prstGeom>
        </p:spPr>
      </p:pic>
      <p:pic>
        <p:nvPicPr>
          <p:cNvPr id="4" name="Audio 3">
            <a:hlinkClick r:id="" action="ppaction://media"/>
            <a:extLst>
              <a:ext uri="{FF2B5EF4-FFF2-40B4-BE49-F238E27FC236}">
                <a16:creationId xmlns:a16="http://schemas.microsoft.com/office/drawing/2014/main" id="{A0121E4A-FB38-A1EB-8EC2-86A7D0D7D924}"/>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923586270"/>
      </p:ext>
    </p:extLst>
  </p:cSld>
  <p:clrMapOvr>
    <a:masterClrMapping/>
  </p:clrMapOvr>
  <mc:AlternateContent xmlns:mc="http://schemas.openxmlformats.org/markup-compatibility/2006" xmlns:p14="http://schemas.microsoft.com/office/powerpoint/2010/main">
    <mc:Choice Requires="p14">
      <p:transition spd="slow" p14:dur="2000" advTm="24641"/>
    </mc:Choice>
    <mc:Fallback xmlns="">
      <p:transition spd="slow" advTm="24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4234493"/>
          </a:xfrm>
          <a:prstGeom prst="rect">
            <a:avLst/>
          </a:prstGeom>
        </p:spPr>
        <p:txBody>
          <a:bodyPr vert="horz" wrap="square" lIns="0" tIns="12700" rIns="0" bIns="0" rtlCol="0" anchor="t">
            <a:spAutoFit/>
          </a:bodyPr>
          <a:lstStyle/>
          <a:p>
            <a:pPr marL="12700">
              <a:lnSpc>
                <a:spcPct val="100000"/>
              </a:lnSpc>
              <a:spcAft>
                <a:spcPts val="1000"/>
              </a:spcAft>
            </a:pPr>
            <a:r>
              <a:rPr lang="en-US" sz="1800" b="1" spc="-15" dirty="0">
                <a:solidFill>
                  <a:srgbClr val="231F20"/>
                </a:solidFill>
                <a:latin typeface="Montserrat"/>
                <a:cs typeface="Montserrat"/>
              </a:rPr>
              <a:t>KISx CARD WITH VALENZ HEALTH</a:t>
            </a:r>
            <a:endParaRPr lang="en-US" sz="1100" b="1" dirty="0">
              <a:latin typeface="Acumin Pro" panose="020B0504020202020204" pitchFamily="34" charset="77"/>
              <a:cs typeface="Arial" panose="020B0604020202020204" pitchFamily="34" charset="0"/>
            </a:endParaRPr>
          </a:p>
          <a:p>
            <a:r>
              <a:rPr lang="en-US" sz="1200" b="1" dirty="0">
                <a:latin typeface="Acumin Pro"/>
                <a:cs typeface="Arial"/>
              </a:rPr>
              <a:t>Surgery simplified. </a:t>
            </a:r>
            <a:r>
              <a:rPr lang="en-US" sz="1200" dirty="0">
                <a:latin typeface="Acumin Pro"/>
                <a:cs typeface="Arial"/>
              </a:rPr>
              <a:t>The KISx Card, or Keep It Simple Surgery, is a surgical and imaging program that is available to members enrolled in any one of the UMR medical plans at no additional cost. </a:t>
            </a:r>
            <a:endParaRPr lang="en-US" sz="1200" dirty="0">
              <a:latin typeface="Acumin Pro" panose="020B0504020202020204" pitchFamily="34" charset="77"/>
              <a:cs typeface="Arial" panose="020B0604020202020204" pitchFamily="34" charset="0"/>
            </a:endParaRPr>
          </a:p>
          <a:p>
            <a:endParaRPr lang="en-US" sz="1200" dirty="0">
              <a:latin typeface="Acumin Pro"/>
              <a:cs typeface="Arial"/>
            </a:endParaRPr>
          </a:p>
          <a:p>
            <a:r>
              <a:rPr lang="en-US" sz="1200" dirty="0">
                <a:latin typeface="Acumin Pro"/>
                <a:cs typeface="Arial"/>
              </a:rPr>
              <a:t>The KISx Card covers over 400 different procedures, including: </a:t>
            </a:r>
            <a:endParaRPr lang="en-US" sz="1200" b="1" dirty="0">
              <a:latin typeface="Acumin Pro" panose="020B0504020202020204" pitchFamily="34" charset="77"/>
              <a:cs typeface="Arial" panose="020B0604020202020204" pitchFamily="34" charset="0"/>
            </a:endParaRPr>
          </a:p>
          <a:p>
            <a:pPr marL="210185" lvl="1" indent="-118745">
              <a:spcBef>
                <a:spcPts val="400"/>
              </a:spcBef>
              <a:buFont typeface="Arial" panose="020B0604020202020204" pitchFamily="34" charset="0"/>
              <a:buChar char="•"/>
            </a:pPr>
            <a:r>
              <a:rPr lang="en-US" sz="1200" dirty="0">
                <a:latin typeface="Acumin Pro"/>
                <a:cs typeface="Arial"/>
              </a:rPr>
              <a:t>Orthopedic surgery</a:t>
            </a:r>
          </a:p>
          <a:p>
            <a:pPr marL="210185" lvl="1" indent="-118745">
              <a:spcBef>
                <a:spcPts val="200"/>
              </a:spcBef>
              <a:buFont typeface="Arial" panose="020B0604020202020204" pitchFamily="34" charset="0"/>
              <a:buChar char="•"/>
            </a:pPr>
            <a:r>
              <a:rPr lang="en-US" sz="1200" dirty="0">
                <a:latin typeface="Acumin Pro"/>
                <a:cs typeface="Arial"/>
              </a:rPr>
              <a:t>General Surgery</a:t>
            </a:r>
          </a:p>
          <a:p>
            <a:pPr marL="210185" lvl="1" indent="-118745">
              <a:spcBef>
                <a:spcPts val="200"/>
              </a:spcBef>
              <a:buFont typeface="Arial" panose="020B0604020202020204" pitchFamily="34" charset="0"/>
              <a:buChar char="•"/>
            </a:pPr>
            <a:r>
              <a:rPr lang="en-US" sz="1200" dirty="0">
                <a:latin typeface="Acumin Pro"/>
                <a:cs typeface="Arial"/>
              </a:rPr>
              <a:t>Colonoscopies</a:t>
            </a:r>
          </a:p>
          <a:p>
            <a:pPr marL="210185" lvl="1" indent="-118745">
              <a:spcBef>
                <a:spcPts val="200"/>
              </a:spcBef>
              <a:buFont typeface="Arial" panose="020B0604020202020204" pitchFamily="34" charset="0"/>
              <a:buChar char="•"/>
            </a:pPr>
            <a:r>
              <a:rPr lang="en-US" sz="1200" dirty="0">
                <a:latin typeface="Acumin Pro"/>
                <a:cs typeface="Arial"/>
              </a:rPr>
              <a:t>MRI, CT, and PET scans</a:t>
            </a:r>
          </a:p>
          <a:p>
            <a:pPr marL="0" lvl="1">
              <a:spcBef>
                <a:spcPts val="200"/>
              </a:spcBef>
            </a:pPr>
            <a:endParaRPr lang="en-US" sz="1200" dirty="0">
              <a:latin typeface="Acumin Pro" panose="020B0504020202020204" pitchFamily="34" charset="77"/>
              <a:cs typeface="Arial" panose="020B0604020202020204" pitchFamily="34" charset="0"/>
            </a:endParaRPr>
          </a:p>
          <a:p>
            <a:r>
              <a:rPr lang="en-US" sz="1200" b="1" dirty="0">
                <a:latin typeface="Acumin Pro"/>
                <a:cs typeface="Arial"/>
              </a:rPr>
              <a:t>If you believe you need any procedure, call the </a:t>
            </a:r>
            <a:r>
              <a:rPr lang="en-US" sz="1200" b="1" dirty="0" err="1">
                <a:latin typeface="Acumin Pro"/>
                <a:cs typeface="Arial"/>
              </a:rPr>
              <a:t>KISx</a:t>
            </a:r>
            <a:r>
              <a:rPr lang="en-US" sz="1200" b="1" dirty="0">
                <a:latin typeface="Acumin Pro"/>
                <a:cs typeface="Arial"/>
              </a:rPr>
              <a:t> Card first!</a:t>
            </a:r>
          </a:p>
          <a:p>
            <a:pPr>
              <a:spcBef>
                <a:spcPts val="400"/>
              </a:spcBef>
            </a:pPr>
            <a:r>
              <a:rPr lang="en-US" sz="1200" b="1" dirty="0">
                <a:solidFill>
                  <a:srgbClr val="D63347"/>
                </a:solidFill>
                <a:latin typeface="Acumin Pro"/>
                <a:cs typeface="Arial"/>
              </a:rPr>
              <a:t>Step 1:</a:t>
            </a:r>
            <a:r>
              <a:rPr lang="en-US" sz="1200" b="1" dirty="0">
                <a:solidFill>
                  <a:srgbClr val="FE4638"/>
                </a:solidFill>
                <a:latin typeface="Acumin Pro"/>
                <a:cs typeface="Arial"/>
              </a:rPr>
              <a:t> </a:t>
            </a:r>
            <a:r>
              <a:rPr lang="en-US" sz="1200" b="1" dirty="0">
                <a:latin typeface="Acumin Pro"/>
                <a:cs typeface="Arial"/>
              </a:rPr>
              <a:t>Call, Text, or Email</a:t>
            </a:r>
            <a:r>
              <a:rPr lang="en-US" sz="1200" dirty="0">
                <a:latin typeface="Acumin Pro"/>
                <a:cs typeface="Arial"/>
              </a:rPr>
              <a:t> a KISx Card Nurse at </a:t>
            </a:r>
            <a:r>
              <a:rPr lang="en-US" sz="1200" b="1" dirty="0">
                <a:latin typeface="Acumin Pro"/>
                <a:cs typeface="Arial"/>
              </a:rPr>
              <a:t>877.438.5479 or info@getkisx.com </a:t>
            </a:r>
            <a:r>
              <a:rPr lang="en-US" sz="1200" dirty="0">
                <a:latin typeface="Acumin Pro"/>
                <a:cs typeface="Arial"/>
              </a:rPr>
              <a:t>to find out more about your procedure and how the program works. They will assist you in finding the right facility close to home.</a:t>
            </a:r>
          </a:p>
          <a:p>
            <a:pPr>
              <a:spcBef>
                <a:spcPts val="400"/>
              </a:spcBef>
            </a:pPr>
            <a:r>
              <a:rPr lang="en-US" sz="1200" b="1" dirty="0">
                <a:solidFill>
                  <a:srgbClr val="D63347"/>
                </a:solidFill>
                <a:latin typeface="Acumin Pro"/>
                <a:cs typeface="Arial"/>
              </a:rPr>
              <a:t>Step 2:</a:t>
            </a:r>
            <a:r>
              <a:rPr lang="en-US" sz="1200" b="1" dirty="0">
                <a:solidFill>
                  <a:schemeClr val="accent6"/>
                </a:solidFill>
                <a:latin typeface="Acumin Pro"/>
                <a:cs typeface="Arial"/>
              </a:rPr>
              <a:t> </a:t>
            </a:r>
            <a:r>
              <a:rPr lang="en-US" sz="1200" dirty="0">
                <a:latin typeface="Acumin Pro"/>
                <a:cs typeface="Arial"/>
              </a:rPr>
              <a:t>Your </a:t>
            </a:r>
            <a:r>
              <a:rPr lang="en-US" sz="1200" dirty="0" err="1">
                <a:latin typeface="Acumin Pro"/>
                <a:cs typeface="Arial"/>
              </a:rPr>
              <a:t>KISx</a:t>
            </a:r>
            <a:r>
              <a:rPr lang="en-US" sz="1200" dirty="0">
                <a:latin typeface="Acumin Pro"/>
                <a:cs typeface="Arial"/>
              </a:rPr>
              <a:t> Card Nurse will help you </a:t>
            </a:r>
            <a:r>
              <a:rPr lang="en-US" sz="1200" b="1" dirty="0">
                <a:latin typeface="Acumin Pro"/>
                <a:cs typeface="Arial"/>
              </a:rPr>
              <a:t>schedule your procedure</a:t>
            </a:r>
            <a:r>
              <a:rPr lang="en-US" sz="1200" dirty="0">
                <a:latin typeface="Acumin Pro"/>
                <a:cs typeface="Arial"/>
              </a:rPr>
              <a:t>. Upon scheduling, they will provide you with a voucher to take to your initial consultation.</a:t>
            </a:r>
          </a:p>
          <a:p>
            <a:pPr>
              <a:spcBef>
                <a:spcPts val="400"/>
              </a:spcBef>
            </a:pPr>
            <a:r>
              <a:rPr lang="en-US" sz="1200" b="1" dirty="0">
                <a:solidFill>
                  <a:srgbClr val="D63347"/>
                </a:solidFill>
                <a:latin typeface="Acumin Pro"/>
                <a:cs typeface="Arial"/>
              </a:rPr>
              <a:t>Step 3: </a:t>
            </a:r>
            <a:r>
              <a:rPr lang="en-US" sz="1200" b="1" dirty="0">
                <a:latin typeface="Acumin Pro"/>
                <a:cs typeface="Arial"/>
              </a:rPr>
              <a:t>Save! </a:t>
            </a:r>
            <a:r>
              <a:rPr lang="en-US" sz="1200" dirty="0">
                <a:latin typeface="Acumin Pro"/>
                <a:cs typeface="Arial"/>
              </a:rPr>
              <a:t>You will not pay anything out of pocket when you choose a </a:t>
            </a:r>
            <a:r>
              <a:rPr lang="en-US" sz="1200" dirty="0" err="1">
                <a:latin typeface="Acumin Pro"/>
                <a:cs typeface="Arial"/>
              </a:rPr>
              <a:t>KISx</a:t>
            </a:r>
            <a:r>
              <a:rPr lang="en-US" sz="1200" dirty="0">
                <a:latin typeface="Acumin Pro"/>
                <a:cs typeface="Arial"/>
              </a:rPr>
              <a:t> Card provider. Your entire procedure is covered through the </a:t>
            </a:r>
            <a:r>
              <a:rPr lang="en-US" sz="1200" dirty="0" err="1">
                <a:latin typeface="Acumin Pro"/>
                <a:cs typeface="Arial"/>
              </a:rPr>
              <a:t>KISx</a:t>
            </a:r>
            <a:r>
              <a:rPr lang="en-US" sz="1200" dirty="0">
                <a:latin typeface="Acumin Pro"/>
                <a:cs typeface="Arial"/>
              </a:rPr>
              <a:t> Card.</a:t>
            </a:r>
          </a:p>
          <a:p>
            <a:endParaRPr lang="en-US" sz="12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C4E4004-3A32-72DD-1863-DBDECEAF766A}"/>
              </a:ext>
            </a:extLst>
          </p:cNvPr>
          <p:cNvPicPr>
            <a:picLocks noChangeAspect="1"/>
          </p:cNvPicPr>
          <p:nvPr/>
        </p:nvPicPr>
        <p:blipFill>
          <a:blip r:embed="rId4"/>
          <a:stretch>
            <a:fillRect/>
          </a:stretch>
        </p:blipFill>
        <p:spPr>
          <a:xfrm>
            <a:off x="4726642" y="647052"/>
            <a:ext cx="355060" cy="228600"/>
          </a:xfrm>
          <a:prstGeom prst="rect">
            <a:avLst/>
          </a:prstGeom>
        </p:spPr>
      </p:pic>
      <p:grpSp>
        <p:nvGrpSpPr>
          <p:cNvPr id="10" name="Group 9">
            <a:extLst>
              <a:ext uri="{FF2B5EF4-FFF2-40B4-BE49-F238E27FC236}">
                <a16:creationId xmlns:a16="http://schemas.microsoft.com/office/drawing/2014/main" id="{0585601A-42C1-834F-453E-EE48FD1DED85}"/>
              </a:ext>
            </a:extLst>
          </p:cNvPr>
          <p:cNvGrpSpPr/>
          <p:nvPr/>
        </p:nvGrpSpPr>
        <p:grpSpPr>
          <a:xfrm>
            <a:off x="3936145" y="4751027"/>
            <a:ext cx="3467956" cy="3635449"/>
            <a:chOff x="1676400" y="5200562"/>
            <a:chExt cx="3721533" cy="3901273"/>
          </a:xfrm>
        </p:grpSpPr>
        <p:pic>
          <p:nvPicPr>
            <p:cNvPr id="17" name="Picture 16" descr="A picture containing person, person, holding, front&#10;&#10;Description automatically generated">
              <a:extLst>
                <a:ext uri="{FF2B5EF4-FFF2-40B4-BE49-F238E27FC236}">
                  <a16:creationId xmlns:a16="http://schemas.microsoft.com/office/drawing/2014/main" id="{30A15267-18E2-454F-AF10-0C3CCB686CF7}"/>
                </a:ext>
              </a:extLst>
            </p:cNvPr>
            <p:cNvPicPr>
              <a:picLocks noChangeAspect="1"/>
            </p:cNvPicPr>
            <p:nvPr/>
          </p:nvPicPr>
          <p:blipFill rotWithShape="1">
            <a:blip r:embed="rId5"/>
            <a:srcRect l="9934" t="13907" r="45033" b="18541"/>
            <a:stretch/>
          </p:blipFill>
          <p:spPr>
            <a:xfrm>
              <a:off x="1676400" y="5380302"/>
              <a:ext cx="3721533" cy="3721533"/>
            </a:xfrm>
            <a:prstGeom prst="ellipse">
              <a:avLst/>
            </a:prstGeom>
          </p:spPr>
        </p:pic>
        <p:pic>
          <p:nvPicPr>
            <p:cNvPr id="9" name="Picture 8">
              <a:extLst>
                <a:ext uri="{FF2B5EF4-FFF2-40B4-BE49-F238E27FC236}">
                  <a16:creationId xmlns:a16="http://schemas.microsoft.com/office/drawing/2014/main" id="{C235334C-8961-F533-CA01-3D6EDCA6F584}"/>
                </a:ext>
              </a:extLst>
            </p:cNvPr>
            <p:cNvPicPr>
              <a:picLocks noChangeAspect="1"/>
            </p:cNvPicPr>
            <p:nvPr/>
          </p:nvPicPr>
          <p:blipFill>
            <a:blip r:embed="rId6"/>
            <a:stretch>
              <a:fillRect/>
            </a:stretch>
          </p:blipFill>
          <p:spPr>
            <a:xfrm rot="1832437">
              <a:off x="2007482" y="5200562"/>
              <a:ext cx="3224003" cy="2836969"/>
            </a:xfrm>
            <a:prstGeom prst="rect">
              <a:avLst/>
            </a:prstGeom>
          </p:spPr>
        </p:pic>
      </p:grpSp>
      <p:grpSp>
        <p:nvGrpSpPr>
          <p:cNvPr id="3" name="Group 2">
            <a:extLst>
              <a:ext uri="{FF2B5EF4-FFF2-40B4-BE49-F238E27FC236}">
                <a16:creationId xmlns:a16="http://schemas.microsoft.com/office/drawing/2014/main" id="{978F7DA4-EA6F-970E-3BED-51678967792A}"/>
              </a:ext>
            </a:extLst>
          </p:cNvPr>
          <p:cNvGrpSpPr/>
          <p:nvPr/>
        </p:nvGrpSpPr>
        <p:grpSpPr>
          <a:xfrm>
            <a:off x="1613688" y="5476394"/>
            <a:ext cx="3112954" cy="1219201"/>
            <a:chOff x="483162" y="7772399"/>
            <a:chExt cx="3112954" cy="1219201"/>
          </a:xfrm>
          <a:solidFill>
            <a:srgbClr val="D63347"/>
          </a:solidFill>
        </p:grpSpPr>
        <p:sp>
          <p:nvSpPr>
            <p:cNvPr id="5" name="Flowchart: Off-page Connector 2">
              <a:extLst>
                <a:ext uri="{FF2B5EF4-FFF2-40B4-BE49-F238E27FC236}">
                  <a16:creationId xmlns:a16="http://schemas.microsoft.com/office/drawing/2014/main" id="{60B50CCB-357E-1965-F260-685BBF5677DE}"/>
                </a:ext>
              </a:extLst>
            </p:cNvPr>
            <p:cNvSpPr/>
            <p:nvPr/>
          </p:nvSpPr>
          <p:spPr>
            <a:xfrm rot="16200000">
              <a:off x="1430038" y="6825523"/>
              <a:ext cx="1219201" cy="3112954"/>
            </a:xfrm>
            <a:prstGeom prst="flowChartOffpageConnec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BCFEE7A-4094-CCAA-0C87-3DC8DC559C09}"/>
                </a:ext>
              </a:extLst>
            </p:cNvPr>
            <p:cNvSpPr txBox="1"/>
            <p:nvPr/>
          </p:nvSpPr>
          <p:spPr>
            <a:xfrm>
              <a:off x="685517" y="8025738"/>
              <a:ext cx="2371590" cy="738664"/>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panose="020B0504020202020204" pitchFamily="34" charset="77"/>
                  <a:cs typeface="Arial" panose="020B0604020202020204" pitchFamily="34" charset="0"/>
                </a:rPr>
                <a:t>By choosing a KISx Card provider, you will always pay $0 out of your pocket!</a:t>
              </a:r>
            </a:p>
          </p:txBody>
        </p:sp>
      </p:gr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KISx CARD  |</a:t>
            </a:r>
            <a:r>
              <a:rPr lang="en-US" sz="1100">
                <a:latin typeface="Montserrat SemiBold" pitchFamily="2" charset="77"/>
              </a:rPr>
              <a:t>  </a:t>
            </a:r>
            <a:fld id="{4DBBDB27-A8C4-BA4E-8D2C-F67AC33D86A2}" type="slidenum">
              <a:rPr lang="en-US" sz="1100" smtClean="0">
                <a:latin typeface="Montserrat SemiBold" pitchFamily="2" charset="77"/>
              </a:rPr>
              <a:pPr algn="ctr"/>
              <a:t>9</a:t>
            </a:fld>
            <a:endParaRPr lang="en-US" sz="1100">
              <a:latin typeface="Montserrat SemiBold" pitchFamily="2" charset="77"/>
            </a:endParaRPr>
          </a:p>
        </p:txBody>
      </p:sp>
      <p:sp>
        <p:nvSpPr>
          <p:cNvPr id="2" name="object 2">
            <a:extLst>
              <a:ext uri="{FF2B5EF4-FFF2-40B4-BE49-F238E27FC236}">
                <a16:creationId xmlns:a16="http://schemas.microsoft.com/office/drawing/2014/main" id="{53F4422C-1718-93D2-ED3F-EB7DD964DA5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8" name="Picture 7">
            <a:extLst>
              <a:ext uri="{FF2B5EF4-FFF2-40B4-BE49-F238E27FC236}">
                <a16:creationId xmlns:a16="http://schemas.microsoft.com/office/drawing/2014/main" id="{2909020D-6237-2D6B-D004-4C41AA975F5B}"/>
              </a:ext>
            </a:extLst>
          </p:cNvPr>
          <p:cNvPicPr>
            <a:picLocks noChangeAspect="1"/>
          </p:cNvPicPr>
          <p:nvPr/>
        </p:nvPicPr>
        <p:blipFill>
          <a:blip r:embed="rId7"/>
          <a:stretch>
            <a:fillRect/>
          </a:stretch>
        </p:blipFill>
        <p:spPr>
          <a:xfrm>
            <a:off x="631496" y="7309815"/>
            <a:ext cx="3172154" cy="1862653"/>
          </a:xfrm>
          <a:prstGeom prst="rect">
            <a:avLst/>
          </a:prstGeom>
          <a:effectLst>
            <a:outerShdw blurRad="76200" dir="13500000" sy="23000" kx="1200000" algn="br" rotWithShape="0">
              <a:srgbClr val="002060">
                <a:alpha val="20000"/>
              </a:srgbClr>
            </a:outerShdw>
          </a:effectLst>
        </p:spPr>
      </p:pic>
      <p:pic>
        <p:nvPicPr>
          <p:cNvPr id="12" name="Picture 11">
            <a:extLst>
              <a:ext uri="{FF2B5EF4-FFF2-40B4-BE49-F238E27FC236}">
                <a16:creationId xmlns:a16="http://schemas.microsoft.com/office/drawing/2014/main" id="{68083DC4-EDF3-0144-CE83-C58E7DDE0664}"/>
              </a:ext>
            </a:extLst>
          </p:cNvPr>
          <p:cNvPicPr>
            <a:picLocks noChangeAspect="1"/>
          </p:cNvPicPr>
          <p:nvPr/>
        </p:nvPicPr>
        <p:blipFill>
          <a:blip r:embed="rId8"/>
          <a:stretch>
            <a:fillRect/>
          </a:stretch>
        </p:blipFill>
        <p:spPr>
          <a:xfrm>
            <a:off x="1548563" y="9179281"/>
            <a:ext cx="4775164" cy="383819"/>
          </a:xfrm>
          <a:prstGeom prst="rect">
            <a:avLst/>
          </a:prstGeom>
        </p:spPr>
      </p:pic>
      <p:pic>
        <p:nvPicPr>
          <p:cNvPr id="19" name="Audio 18">
            <a:hlinkClick r:id="" action="ppaction://media"/>
            <a:extLst>
              <a:ext uri="{FF2B5EF4-FFF2-40B4-BE49-F238E27FC236}">
                <a16:creationId xmlns:a16="http://schemas.microsoft.com/office/drawing/2014/main" id="{48970AB3-85E7-B37F-1B93-3FDA13D3C75D}"/>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091175739"/>
      </p:ext>
    </p:extLst>
  </p:cSld>
  <p:clrMapOvr>
    <a:masterClrMapping/>
  </p:clrMapOvr>
  <mc:AlternateContent xmlns:mc="http://schemas.openxmlformats.org/markup-compatibility/2006" xmlns:p14="http://schemas.microsoft.com/office/powerpoint/2010/main">
    <mc:Choice Requires="p14">
      <p:transition spd="slow" p14:dur="2000" advTm="32388"/>
    </mc:Choice>
    <mc:Fallback xmlns="">
      <p:transition spd="slow" advTm="32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CEA8C-81D4-D53D-5CA4-360EAEEFCC9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8C40EFF-04B8-F755-D121-3B56666C0DBE}"/>
              </a:ext>
            </a:extLst>
          </p:cNvPr>
          <p:cNvGrpSpPr/>
          <p:nvPr/>
        </p:nvGrpSpPr>
        <p:grpSpPr>
          <a:xfrm>
            <a:off x="3903465" y="5997128"/>
            <a:ext cx="3494311" cy="3374454"/>
            <a:chOff x="4313783" y="6753786"/>
            <a:chExt cx="2170837" cy="2096376"/>
          </a:xfrm>
        </p:grpSpPr>
        <p:pic>
          <p:nvPicPr>
            <p:cNvPr id="4" name="Picture 3">
              <a:extLst>
                <a:ext uri="{FF2B5EF4-FFF2-40B4-BE49-F238E27FC236}">
                  <a16:creationId xmlns:a16="http://schemas.microsoft.com/office/drawing/2014/main" id="{0DEBB821-E060-2664-15DD-3A2C8329F6DA}"/>
                </a:ext>
              </a:extLst>
            </p:cNvPr>
            <p:cNvPicPr>
              <a:picLocks noChangeAspect="1"/>
            </p:cNvPicPr>
            <p:nvPr/>
          </p:nvPicPr>
          <p:blipFill>
            <a:blip r:embed="rId4"/>
            <a:stretch>
              <a:fillRect/>
            </a:stretch>
          </p:blipFill>
          <p:spPr>
            <a:xfrm>
              <a:off x="4313783" y="6779482"/>
              <a:ext cx="2070680" cy="2070680"/>
            </a:xfrm>
            <a:prstGeom prst="rect">
              <a:avLst/>
            </a:prstGeom>
          </p:spPr>
        </p:pic>
        <p:pic>
          <p:nvPicPr>
            <p:cNvPr id="5" name="Picture 4">
              <a:extLst>
                <a:ext uri="{FF2B5EF4-FFF2-40B4-BE49-F238E27FC236}">
                  <a16:creationId xmlns:a16="http://schemas.microsoft.com/office/drawing/2014/main" id="{02FBDFF7-16B5-C7B3-B4E4-D4BC830D0EBB}"/>
                </a:ext>
              </a:extLst>
            </p:cNvPr>
            <p:cNvPicPr>
              <a:picLocks noChangeAspect="1"/>
            </p:cNvPicPr>
            <p:nvPr/>
          </p:nvPicPr>
          <p:blipFill>
            <a:blip r:embed="rId5"/>
            <a:stretch>
              <a:fillRect/>
            </a:stretch>
          </p:blipFill>
          <p:spPr>
            <a:xfrm rot="1357595">
              <a:off x="4505362" y="6753786"/>
              <a:ext cx="1979258" cy="1937443"/>
            </a:xfrm>
            <a:prstGeom prst="rect">
              <a:avLst/>
            </a:prstGeom>
          </p:spPr>
        </p:pic>
      </p:grpSp>
      <p:sp>
        <p:nvSpPr>
          <p:cNvPr id="21" name="object 3">
            <a:extLst>
              <a:ext uri="{FF2B5EF4-FFF2-40B4-BE49-F238E27FC236}">
                <a16:creationId xmlns:a16="http://schemas.microsoft.com/office/drawing/2014/main" id="{42DF3362-4AD9-334F-F7B8-D0979CFD7DD6}"/>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a:solidFill>
                  <a:srgbClr val="231F20"/>
                </a:solidFill>
                <a:latin typeface="Montserrat"/>
                <a:cs typeface="Montserrat"/>
              </a:rPr>
              <a:t>WHERE TO GO WHEN YOU NEED CARE</a:t>
            </a:r>
          </a:p>
          <a:p>
            <a:endParaRPr lang="en-US" sz="1100" b="1">
              <a:latin typeface="Acumin Pro" panose="020B0504020202020204" pitchFamily="34" charset="77"/>
              <a:cs typeface="Arial" panose="020B0604020202020204" pitchFamily="34" charset="0"/>
            </a:endParaRPr>
          </a:p>
          <a:p>
            <a:endParaRPr lang="en-US" sz="1200">
              <a:latin typeface="Arial" panose="020B06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9BB7CD55-70C2-94B5-6F53-0B000AEA2F45}"/>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 CARE  |</a:t>
            </a:r>
            <a:r>
              <a:rPr lang="en-US" sz="1100">
                <a:latin typeface="Montserrat SemiBold" pitchFamily="2" charset="77"/>
              </a:rPr>
              <a:t>  </a:t>
            </a:r>
            <a:fld id="{4DBBDB27-A8C4-BA4E-8D2C-F67AC33D86A2}" type="slidenum">
              <a:rPr lang="en-US" sz="1100" smtClean="0">
                <a:latin typeface="Montserrat SemiBold" pitchFamily="2" charset="77"/>
              </a:rPr>
              <a:pPr algn="ctr"/>
              <a:t>10</a:t>
            </a:fld>
            <a:endParaRPr lang="en-US" sz="1100">
              <a:latin typeface="Montserrat SemiBold" pitchFamily="2" charset="77"/>
            </a:endParaRPr>
          </a:p>
        </p:txBody>
      </p:sp>
      <p:sp>
        <p:nvSpPr>
          <p:cNvPr id="15" name="TextBox 14">
            <a:extLst>
              <a:ext uri="{FF2B5EF4-FFF2-40B4-BE49-F238E27FC236}">
                <a16:creationId xmlns:a16="http://schemas.microsoft.com/office/drawing/2014/main" id="{54392561-DB71-33D3-0C21-4A4351AF1DF4}"/>
              </a:ext>
            </a:extLst>
          </p:cNvPr>
          <p:cNvSpPr txBox="1"/>
          <p:nvPr/>
        </p:nvSpPr>
        <p:spPr>
          <a:xfrm>
            <a:off x="530225" y="1018416"/>
            <a:ext cx="6811101" cy="861774"/>
          </a:xfrm>
          <a:prstGeom prst="rect">
            <a:avLst/>
          </a:prstGeom>
          <a:noFill/>
        </p:spPr>
        <p:txBody>
          <a:bodyPr wrap="square">
            <a:spAutoFit/>
          </a:bodyPr>
          <a:lstStyle/>
          <a:p>
            <a:r>
              <a:rPr lang="en-US" sz="1400" b="1" dirty="0">
                <a:solidFill>
                  <a:srgbClr val="D63347"/>
                </a:solidFill>
                <a:latin typeface="Acumin Pro" panose="020B0504020202020204" pitchFamily="34" charset="0"/>
                <a:cs typeface="Arial" panose="020B0604020202020204" pitchFamily="34" charset="0"/>
              </a:rPr>
              <a:t>Know where to go for your health care.</a:t>
            </a:r>
          </a:p>
          <a:p>
            <a:r>
              <a:rPr lang="en-US" sz="1200" dirty="0">
                <a:latin typeface="Acumin Pro" panose="020B0504020202020204" pitchFamily="34" charset="0"/>
                <a:cs typeface="Arial" panose="020B0604020202020204" pitchFamily="34" charset="0"/>
              </a:rPr>
              <a:t>Where you go for medical services can make a big difference in how much you pay and how long you wait to see a health care provider. Use the chart below to help you choose where to go for care. Locate a UMR doctor or facility at </a:t>
            </a:r>
            <a:r>
              <a:rPr lang="en-US" sz="1200" dirty="0">
                <a:latin typeface="Acumin Pro" panose="020B0504020202020204" pitchFamily="34" charset="0"/>
                <a:cs typeface="Arial" panose="020B0604020202020204" pitchFamily="34" charset="0"/>
                <a:hlinkClick r:id="rId6"/>
              </a:rPr>
              <a:t>www.umr.com</a:t>
            </a:r>
            <a:r>
              <a:rPr lang="en-US" sz="1200" dirty="0">
                <a:latin typeface="Acumin Pro" panose="020B0504020202020204" pitchFamily="34" charset="0"/>
                <a:cs typeface="Arial" panose="020B0604020202020204" pitchFamily="34" charset="0"/>
              </a:rPr>
              <a:t>. </a:t>
            </a:r>
          </a:p>
        </p:txBody>
      </p:sp>
      <p:sp>
        <p:nvSpPr>
          <p:cNvPr id="6" name="object 2">
            <a:extLst>
              <a:ext uri="{FF2B5EF4-FFF2-40B4-BE49-F238E27FC236}">
                <a16:creationId xmlns:a16="http://schemas.microsoft.com/office/drawing/2014/main" id="{7A06A664-FFDB-748E-DA0B-AB7A9C92C448}"/>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7" name="object 6">
            <a:extLst>
              <a:ext uri="{FF2B5EF4-FFF2-40B4-BE49-F238E27FC236}">
                <a16:creationId xmlns:a16="http://schemas.microsoft.com/office/drawing/2014/main" id="{B0891FA6-539E-6503-F75B-FB8094CC32A0}"/>
              </a:ext>
            </a:extLst>
          </p:cNvPr>
          <p:cNvGraphicFramePr>
            <a:graphicFrameLocks noGrp="1"/>
          </p:cNvGraphicFramePr>
          <p:nvPr/>
        </p:nvGraphicFramePr>
        <p:xfrm>
          <a:off x="609600" y="2029944"/>
          <a:ext cx="6553201" cy="3573605"/>
        </p:xfrm>
        <a:graphic>
          <a:graphicData uri="http://schemas.openxmlformats.org/drawingml/2006/table">
            <a:tbl>
              <a:tblPr firstRow="1" bandRow="1">
                <a:tableStyleId>{2D5ABB26-0587-4C30-8999-92F81FD0307C}</a:tableStyleId>
              </a:tblPr>
              <a:tblGrid>
                <a:gridCol w="1943100">
                  <a:extLst>
                    <a:ext uri="{9D8B030D-6E8A-4147-A177-3AD203B41FA5}">
                      <a16:colId xmlns:a16="http://schemas.microsoft.com/office/drawing/2014/main" val="20000"/>
                    </a:ext>
                  </a:extLst>
                </a:gridCol>
                <a:gridCol w="1041400">
                  <a:extLst>
                    <a:ext uri="{9D8B030D-6E8A-4147-A177-3AD203B41FA5}">
                      <a16:colId xmlns:a16="http://schemas.microsoft.com/office/drawing/2014/main" val="1598985150"/>
                    </a:ext>
                  </a:extLst>
                </a:gridCol>
                <a:gridCol w="1308100">
                  <a:extLst>
                    <a:ext uri="{9D8B030D-6E8A-4147-A177-3AD203B41FA5}">
                      <a16:colId xmlns:a16="http://schemas.microsoft.com/office/drawing/2014/main" val="3503168925"/>
                    </a:ext>
                  </a:extLst>
                </a:gridCol>
                <a:gridCol w="2260601">
                  <a:extLst>
                    <a:ext uri="{9D8B030D-6E8A-4147-A177-3AD203B41FA5}">
                      <a16:colId xmlns:a16="http://schemas.microsoft.com/office/drawing/2014/main" val="3679942654"/>
                    </a:ext>
                  </a:extLst>
                </a:gridCol>
              </a:tblGrid>
              <a:tr h="316476">
                <a:tc>
                  <a:txBody>
                    <a:bodyPr/>
                    <a:lstStyle/>
                    <a:p>
                      <a:pPr marL="64008" marR="515620" indent="24130" algn="ctr">
                        <a:lnSpc>
                          <a:spcPct val="100000"/>
                        </a:lnSpc>
                        <a:spcBef>
                          <a:spcPts val="459"/>
                        </a:spcBef>
                      </a:pPr>
                      <a:r>
                        <a:rPr lang="en-US" sz="1200" b="1" spc="-5">
                          <a:solidFill>
                            <a:srgbClr val="FFFFFF"/>
                          </a:solidFill>
                          <a:latin typeface="Acumin Pro"/>
                          <a:cs typeface="Acumin Pro"/>
                        </a:rPr>
                        <a:t>Medical Services</a:t>
                      </a:r>
                      <a:endParaRPr sz="1200">
                        <a:latin typeface="Acumin Pro"/>
                      </a:endParaRPr>
                    </a:p>
                  </a:txBody>
                  <a:tcPr marL="45720" marR="45720" marT="54864" marB="54864" anchor="ctr">
                    <a:solidFill>
                      <a:srgbClr val="D63347"/>
                    </a:solidFill>
                  </a:tcPr>
                </a:tc>
                <a:tc>
                  <a:txBody>
                    <a:bodyPr/>
                    <a:lstStyle/>
                    <a:p>
                      <a:pPr algn="ctr"/>
                      <a:r>
                        <a:rPr lang="en-US" sz="1200" b="1" i="0">
                          <a:solidFill>
                            <a:schemeClr val="bg1"/>
                          </a:solidFill>
                          <a:latin typeface="Acumin Pro" panose="020B0504020202020204" pitchFamily="34" charset="77"/>
                          <a:cs typeface="Arial" panose="020B0604020202020204" pitchFamily="34" charset="0"/>
                        </a:rPr>
                        <a:t>Cost</a:t>
                      </a:r>
                    </a:p>
                  </a:txBody>
                  <a:tcPr anchor="ctr">
                    <a:solidFill>
                      <a:srgbClr val="D63347"/>
                    </a:solidFill>
                  </a:tcPr>
                </a:tc>
                <a:tc>
                  <a:txBody>
                    <a:bodyPr/>
                    <a:lstStyle/>
                    <a:p>
                      <a:pPr algn="ctr"/>
                      <a:r>
                        <a:rPr lang="en-US" sz="1200" b="1" i="0">
                          <a:solidFill>
                            <a:schemeClr val="bg1"/>
                          </a:solidFill>
                          <a:latin typeface="Acumin Pro" panose="020B0504020202020204" pitchFamily="34" charset="77"/>
                          <a:cs typeface="Arial" panose="020B0604020202020204" pitchFamily="34" charset="0"/>
                        </a:rPr>
                        <a:t>Wait Time</a:t>
                      </a:r>
                    </a:p>
                  </a:txBody>
                  <a:tcPr anchor="ctr">
                    <a:solidFill>
                      <a:srgbClr val="D63347"/>
                    </a:solidFill>
                  </a:tcPr>
                </a:tc>
                <a:tc>
                  <a:txBody>
                    <a:bodyPr/>
                    <a:lstStyle/>
                    <a:p>
                      <a:pPr algn="ctr"/>
                      <a:r>
                        <a:rPr lang="en-US" sz="1200" b="1" i="0" dirty="0">
                          <a:solidFill>
                            <a:schemeClr val="bg1"/>
                          </a:solidFill>
                          <a:latin typeface="Acumin Pro" panose="020B0504020202020204" pitchFamily="34" charset="77"/>
                          <a:cs typeface="Arial" panose="020B0604020202020204" pitchFamily="34" charset="0"/>
                        </a:rPr>
                        <a:t>Appropriate For</a:t>
                      </a:r>
                    </a:p>
                  </a:txBody>
                  <a:tcPr anchor="ctr">
                    <a:solidFill>
                      <a:srgbClr val="D63347"/>
                    </a:solidFill>
                  </a:tcPr>
                </a:tc>
                <a:extLst>
                  <a:ext uri="{0D108BD9-81ED-4DB2-BD59-A6C34878D82A}">
                    <a16:rowId xmlns:a16="http://schemas.microsoft.com/office/drawing/2014/main" val="10000"/>
                  </a:ext>
                </a:extLst>
              </a:tr>
              <a:tr h="986467">
                <a:tc>
                  <a:txBody>
                    <a:bodyPr/>
                    <a:lstStyle/>
                    <a:p>
                      <a:pPr marL="63500">
                        <a:lnSpc>
                          <a:spcPct val="100000"/>
                        </a:lnSpc>
                        <a:spcBef>
                          <a:spcPts val="580"/>
                        </a:spcBef>
                      </a:pPr>
                      <a:r>
                        <a:rPr lang="en-US" sz="1200" b="1">
                          <a:latin typeface="Acumin Pro" panose="020B0504020202020204" pitchFamily="34" charset="77"/>
                          <a:cs typeface="Acumin Pro"/>
                        </a:rPr>
                        <a:t>Emergency Room</a:t>
                      </a:r>
                      <a:endParaRPr sz="1200" b="1">
                        <a:latin typeface="Acumin Pro" panose="020B0504020202020204" pitchFamily="34" charset="77"/>
                        <a:cs typeface="Acumin Pro"/>
                      </a:endParaRPr>
                    </a:p>
                  </a:txBody>
                  <a:tcPr marL="45720" marR="45720" marT="54864" marB="54864" anchor="ctr"/>
                </a:tc>
                <a:tc>
                  <a:txBody>
                    <a:bodyPr/>
                    <a:lstStyle/>
                    <a:p>
                      <a:pPr algn="ctr"/>
                      <a:r>
                        <a:rPr lang="en-US" sz="1200">
                          <a:latin typeface="Acumin Pro" panose="020B0504020202020204" pitchFamily="34" charset="77"/>
                        </a:rPr>
                        <a:t>Highest</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tc>
                <a:tc>
                  <a:txBody>
                    <a:bodyPr/>
                    <a:lstStyle/>
                    <a:p>
                      <a:pPr algn="ctr"/>
                      <a:r>
                        <a:rPr lang="en-US" sz="1200" spc="5">
                          <a:latin typeface="Acumin Pro" panose="020B0504020202020204" pitchFamily="34" charset="77"/>
                          <a:cs typeface="Acumin Pro"/>
                        </a:rPr>
                        <a:t>Longest</a:t>
                      </a:r>
                      <a:endParaRPr lang="en-US" sz="1200">
                        <a:latin typeface="Acumin Pro" panose="020B0504020202020204" pitchFamily="34" charset="77"/>
                      </a:endParaRPr>
                    </a:p>
                  </a:txBody>
                  <a:tcPr marL="45720" marR="45720" marT="54864" marB="54864" anchor="ctr"/>
                </a:tc>
                <a:tc>
                  <a:txBody>
                    <a:bodyPr/>
                    <a:lstStyle/>
                    <a:p>
                      <a:pPr algn="ctr"/>
                      <a:r>
                        <a:rPr lang="en-US" sz="1200">
                          <a:latin typeface="Acumin Pro" panose="020B0504020202020204" pitchFamily="34" charset="77"/>
                        </a:rPr>
                        <a:t>Serious, life-threatening conditions and issues requiring  immediate attention</a:t>
                      </a:r>
                    </a:p>
                  </a:txBody>
                  <a:tcPr marL="45720" marR="45720" marT="54864" marB="54864" anchor="ctr"/>
                </a:tc>
                <a:extLst>
                  <a:ext uri="{0D108BD9-81ED-4DB2-BD59-A6C34878D82A}">
                    <a16:rowId xmlns:a16="http://schemas.microsoft.com/office/drawing/2014/main" val="10001"/>
                  </a:ext>
                </a:extLst>
              </a:tr>
              <a:tr h="628464">
                <a:tc>
                  <a:txBody>
                    <a:bodyPr/>
                    <a:lstStyle/>
                    <a:p>
                      <a:pPr marL="63500">
                        <a:lnSpc>
                          <a:spcPct val="100000"/>
                        </a:lnSpc>
                        <a:spcBef>
                          <a:spcPts val="380"/>
                        </a:spcBef>
                      </a:pPr>
                      <a:r>
                        <a:rPr lang="en-US" sz="1200" b="1">
                          <a:latin typeface="Acumin Pro" panose="020B0504020202020204" pitchFamily="34" charset="77"/>
                          <a:cs typeface="Acumin Pro"/>
                        </a:rPr>
                        <a:t>Urgent Care</a:t>
                      </a:r>
                      <a:endParaRPr sz="1200" b="1">
                        <a:latin typeface="Acumin Pro" panose="020B0504020202020204" pitchFamily="34" charset="77"/>
                        <a:cs typeface="Acumin Pro"/>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Medium</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cs typeface="Acumin Pro"/>
                        </a:rPr>
                        <a:t>Moderate</a:t>
                      </a:r>
                      <a:endParaRPr lang="en-US" sz="1200">
                        <a:latin typeface="Acumin Pro" panose="020B0504020202020204" pitchFamily="34" charset="77"/>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Non-life-threatening but urgent situations</a:t>
                      </a:r>
                    </a:p>
                  </a:txBody>
                  <a:tcPr marL="45720" marR="45720" marT="54864" marB="54864" anchor="ctr">
                    <a:solidFill>
                      <a:schemeClr val="bg1">
                        <a:lumMod val="95000"/>
                      </a:schemeClr>
                    </a:solidFill>
                  </a:tcPr>
                </a:tc>
                <a:extLst>
                  <a:ext uri="{0D108BD9-81ED-4DB2-BD59-A6C34878D82A}">
                    <a16:rowId xmlns:a16="http://schemas.microsoft.com/office/drawing/2014/main" val="10002"/>
                  </a:ext>
                </a:extLst>
              </a:tr>
              <a:tr h="772018">
                <a:tc>
                  <a:txBody>
                    <a:bodyPr/>
                    <a:lstStyle/>
                    <a:p>
                      <a:pPr marL="63500">
                        <a:lnSpc>
                          <a:spcPct val="100000"/>
                        </a:lnSpc>
                        <a:spcBef>
                          <a:spcPts val="380"/>
                        </a:spcBef>
                      </a:pPr>
                      <a:r>
                        <a:rPr lang="en-US" sz="1200" b="1">
                          <a:latin typeface="Acumin Pro" panose="020B0504020202020204" pitchFamily="34" charset="77"/>
                          <a:cs typeface="Acumin Pro"/>
                        </a:rPr>
                        <a:t>Telemedicine</a:t>
                      </a:r>
                      <a:endParaRPr sz="1200" b="1">
                        <a:latin typeface="Acumin Pro" panose="020B0504020202020204" pitchFamily="34" charset="77"/>
                        <a:cs typeface="Acumin Pro"/>
                      </a:endParaRPr>
                    </a:p>
                  </a:txBody>
                  <a:tcPr marL="45720" marR="45720" marT="54864" marB="54864" anchor="ctr"/>
                </a:tc>
                <a:tc>
                  <a:txBody>
                    <a:bodyPr/>
                    <a:lstStyle/>
                    <a:p>
                      <a:pPr algn="ctr"/>
                      <a:r>
                        <a:rPr lang="en-US" sz="1200">
                          <a:latin typeface="Acumin Pro" panose="020B0504020202020204" pitchFamily="34" charset="77"/>
                        </a:rPr>
                        <a:t>Lower</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tc>
                <a:tc>
                  <a:txBody>
                    <a:bodyPr/>
                    <a:lstStyle/>
                    <a:p>
                      <a:pPr algn="ctr"/>
                      <a:r>
                        <a:rPr lang="en-US" sz="1200" spc="-10">
                          <a:latin typeface="Acumin Pro" panose="020B0504020202020204" pitchFamily="34" charset="77"/>
                        </a:rPr>
                        <a:t>Shortest</a:t>
                      </a:r>
                      <a:endParaRPr lang="en-US" sz="1200">
                        <a:latin typeface="Acumin Pro" panose="020B0504020202020204" pitchFamily="34" charset="77"/>
                      </a:endParaRPr>
                    </a:p>
                  </a:txBody>
                  <a:tcPr marL="45720" marR="45720" marT="54864" marB="54864" anchor="ctr"/>
                </a:tc>
                <a:tc>
                  <a:txBody>
                    <a:bodyPr/>
                    <a:lstStyle/>
                    <a:p>
                      <a:pPr algn="ctr"/>
                      <a:r>
                        <a:rPr lang="en-US" sz="1200">
                          <a:latin typeface="Acumin Pro" panose="020B0504020202020204" pitchFamily="34" charset="77"/>
                        </a:rPr>
                        <a:t>Non-emergency conditions like allergies, flu, rash, or pink eye</a:t>
                      </a:r>
                    </a:p>
                  </a:txBody>
                  <a:tcPr marL="45720" marR="45720" marT="54864" marB="54864" anchor="ctr"/>
                </a:tc>
                <a:extLst>
                  <a:ext uri="{0D108BD9-81ED-4DB2-BD59-A6C34878D82A}">
                    <a16:rowId xmlns:a16="http://schemas.microsoft.com/office/drawing/2014/main" val="10003"/>
                  </a:ext>
                </a:extLst>
              </a:tr>
              <a:tr h="870180">
                <a:tc>
                  <a:txBody>
                    <a:bodyPr/>
                    <a:lstStyle/>
                    <a:p>
                      <a:pPr marL="63500">
                        <a:lnSpc>
                          <a:spcPct val="100000"/>
                        </a:lnSpc>
                        <a:spcBef>
                          <a:spcPts val="380"/>
                        </a:spcBef>
                      </a:pPr>
                      <a:r>
                        <a:rPr lang="en-US" sz="1200" b="1">
                          <a:latin typeface="Acumin Pro" panose="020B0504020202020204" pitchFamily="34" charset="77"/>
                          <a:cs typeface="Acumin Pro"/>
                        </a:rPr>
                        <a:t>Doctor’s Office/PCP</a:t>
                      </a:r>
                      <a:endParaRPr sz="1200" b="1">
                        <a:latin typeface="Acumin Pro" panose="020B0504020202020204" pitchFamily="34" charset="77"/>
                        <a:cs typeface="Acumin Pro"/>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Variable</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solidFill>
                      <a:schemeClr val="bg1">
                        <a:lumMod val="95000"/>
                      </a:schemeClr>
                    </a:solidFill>
                  </a:tcPr>
                </a:tc>
                <a:tc>
                  <a:txBody>
                    <a:bodyPr/>
                    <a:lstStyle/>
                    <a:p>
                      <a:pPr algn="ctr"/>
                      <a:r>
                        <a:rPr lang="en-US" sz="1200" spc="-10">
                          <a:latin typeface="Acumin Pro" panose="020B0504020202020204" pitchFamily="34" charset="77"/>
                          <a:cs typeface="Acumin Pro"/>
                        </a:rPr>
                        <a:t>Appointment based</a:t>
                      </a:r>
                      <a:endParaRPr lang="en-US" sz="1200">
                        <a:latin typeface="Acumin Pro" panose="020B0504020202020204" pitchFamily="34" charset="77"/>
                      </a:endParaRPr>
                    </a:p>
                  </a:txBody>
                  <a:tcPr marL="45720" marR="45720" marT="54864" marB="54864" anchor="ctr">
                    <a:solidFill>
                      <a:schemeClr val="bg1">
                        <a:lumMod val="95000"/>
                      </a:schemeClr>
                    </a:solidFill>
                  </a:tcPr>
                </a:tc>
                <a:tc>
                  <a:txBody>
                    <a:bodyPr/>
                    <a:lstStyle/>
                    <a:p>
                      <a:pPr algn="ctr"/>
                      <a:r>
                        <a:rPr lang="en-US" sz="1200" dirty="0">
                          <a:latin typeface="Acumin Pro" panose="020B0504020202020204" pitchFamily="34" charset="77"/>
                        </a:rPr>
                        <a:t>Preventive care, routine check-ups, managing chronic conditions</a:t>
                      </a:r>
                    </a:p>
                  </a:txBody>
                  <a:tcPr marL="45720" marR="45720" marT="54864" marB="54864" anchor="ctr">
                    <a:solidFill>
                      <a:schemeClr val="bg1">
                        <a:lumMod val="95000"/>
                      </a:schemeClr>
                    </a:solidFill>
                  </a:tcPr>
                </a:tc>
                <a:extLst>
                  <a:ext uri="{0D108BD9-81ED-4DB2-BD59-A6C34878D82A}">
                    <a16:rowId xmlns:a16="http://schemas.microsoft.com/office/drawing/2014/main" val="10004"/>
                  </a:ext>
                </a:extLst>
              </a:tr>
            </a:tbl>
          </a:graphicData>
        </a:graphic>
      </p:graphicFrame>
      <p:pic>
        <p:nvPicPr>
          <p:cNvPr id="10" name="Picture 9">
            <a:extLst>
              <a:ext uri="{FF2B5EF4-FFF2-40B4-BE49-F238E27FC236}">
                <a16:creationId xmlns:a16="http://schemas.microsoft.com/office/drawing/2014/main" id="{BC224DE6-C251-8B59-9080-77058ECDCEC4}"/>
              </a:ext>
            </a:extLst>
          </p:cNvPr>
          <p:cNvPicPr>
            <a:picLocks noChangeAspect="1"/>
          </p:cNvPicPr>
          <p:nvPr/>
        </p:nvPicPr>
        <p:blipFill>
          <a:blip r:embed="rId7"/>
          <a:stretch>
            <a:fillRect/>
          </a:stretch>
        </p:blipFill>
        <p:spPr>
          <a:xfrm>
            <a:off x="5333756" y="643659"/>
            <a:ext cx="316865" cy="301533"/>
          </a:xfrm>
          <a:prstGeom prst="rect">
            <a:avLst/>
          </a:prstGeom>
        </p:spPr>
      </p:pic>
      <p:grpSp>
        <p:nvGrpSpPr>
          <p:cNvPr id="3" name="Group 2">
            <a:extLst>
              <a:ext uri="{FF2B5EF4-FFF2-40B4-BE49-F238E27FC236}">
                <a16:creationId xmlns:a16="http://schemas.microsoft.com/office/drawing/2014/main" id="{1B7551A2-B839-B3CE-EAC8-1C240C1D22A9}"/>
              </a:ext>
            </a:extLst>
          </p:cNvPr>
          <p:cNvGrpSpPr/>
          <p:nvPr/>
        </p:nvGrpSpPr>
        <p:grpSpPr>
          <a:xfrm>
            <a:off x="1044449" y="7144688"/>
            <a:ext cx="3257404" cy="1219201"/>
            <a:chOff x="483162" y="7772399"/>
            <a:chExt cx="3257404" cy="1219201"/>
          </a:xfrm>
        </p:grpSpPr>
        <p:sp>
          <p:nvSpPr>
            <p:cNvPr id="8" name="Flowchart: Off-page Connector 2">
              <a:extLst>
                <a:ext uri="{FF2B5EF4-FFF2-40B4-BE49-F238E27FC236}">
                  <a16:creationId xmlns:a16="http://schemas.microsoft.com/office/drawing/2014/main" id="{82C578BA-A0C2-CADC-3A55-54E924188A87}"/>
                </a:ext>
              </a:extLst>
            </p:cNvPr>
            <p:cNvSpPr/>
            <p:nvPr/>
          </p:nvSpPr>
          <p:spPr>
            <a:xfrm rot="16200000">
              <a:off x="1502263" y="6753298"/>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686B8DC-C5DE-1316-C4B2-A5871C7726A1}"/>
                </a:ext>
              </a:extLst>
            </p:cNvPr>
            <p:cNvSpPr txBox="1"/>
            <p:nvPr/>
          </p:nvSpPr>
          <p:spPr>
            <a:xfrm>
              <a:off x="693244" y="8008140"/>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FFFFFF"/>
                  </a:solidFill>
                  <a:latin typeface="Acumin Pro"/>
                </a:rPr>
                <a:t>Save money and time by choosing the right place to go for your health care.</a:t>
              </a:r>
              <a:endParaRPr lang="en-US" sz="1400">
                <a:solidFill>
                  <a:srgbClr val="FFFFFF"/>
                </a:solidFill>
                <a:latin typeface="Acumin Pro"/>
              </a:endParaRPr>
            </a:p>
          </p:txBody>
        </p:sp>
      </p:grpSp>
      <p:pic>
        <p:nvPicPr>
          <p:cNvPr id="12" name="Audio 11">
            <a:hlinkClick r:id="" action="ppaction://media"/>
            <a:extLst>
              <a:ext uri="{FF2B5EF4-FFF2-40B4-BE49-F238E27FC236}">
                <a16:creationId xmlns:a16="http://schemas.microsoft.com/office/drawing/2014/main" id="{D0CE42DC-E437-3D07-8B3C-31D0D6469C7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048274879"/>
      </p:ext>
    </p:extLst>
  </p:cSld>
  <p:clrMapOvr>
    <a:masterClrMapping/>
  </p:clrMapOvr>
  <mc:AlternateContent xmlns:mc="http://schemas.openxmlformats.org/markup-compatibility/2006" xmlns:p14="http://schemas.microsoft.com/office/powerpoint/2010/main">
    <mc:Choice Requires="p14">
      <p:transition spd="slow" p14:dur="2000" advTm="29872"/>
    </mc:Choice>
    <mc:Fallback xmlns="">
      <p:transition spd="slow" advTm="29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A71DE5C-D615-0F36-B28F-C0CE00E47033}"/>
              </a:ext>
            </a:extLst>
          </p:cNvPr>
          <p:cNvGrpSpPr/>
          <p:nvPr/>
        </p:nvGrpSpPr>
        <p:grpSpPr>
          <a:xfrm>
            <a:off x="482673" y="7070724"/>
            <a:ext cx="2710368" cy="2719062"/>
            <a:chOff x="1351264" y="2945028"/>
            <a:chExt cx="2010459" cy="2016908"/>
          </a:xfrm>
        </p:grpSpPr>
        <p:pic>
          <p:nvPicPr>
            <p:cNvPr id="3" name="Picture 2">
              <a:extLst>
                <a:ext uri="{FF2B5EF4-FFF2-40B4-BE49-F238E27FC236}">
                  <a16:creationId xmlns:a16="http://schemas.microsoft.com/office/drawing/2014/main" id="{035B0C2D-0753-44AF-35DA-203552DC97B6}"/>
                </a:ext>
              </a:extLst>
            </p:cNvPr>
            <p:cNvPicPr>
              <a:picLocks noChangeAspect="1"/>
            </p:cNvPicPr>
            <p:nvPr/>
          </p:nvPicPr>
          <p:blipFill rotWithShape="1">
            <a:blip r:embed="rId4"/>
            <a:srcRect l="1" t="-827" r="-507" b="-1"/>
            <a:stretch/>
          </p:blipFill>
          <p:spPr>
            <a:xfrm>
              <a:off x="1351264" y="2945028"/>
              <a:ext cx="2010459" cy="2016908"/>
            </a:xfrm>
            <a:prstGeom prst="rect">
              <a:avLst/>
            </a:prstGeom>
          </p:spPr>
        </p:pic>
        <p:pic>
          <p:nvPicPr>
            <p:cNvPr id="4" name="Picture 3">
              <a:extLst>
                <a:ext uri="{FF2B5EF4-FFF2-40B4-BE49-F238E27FC236}">
                  <a16:creationId xmlns:a16="http://schemas.microsoft.com/office/drawing/2014/main" id="{8CF0A2DF-1B74-7174-6D61-6C1433700B98}"/>
                </a:ext>
              </a:extLst>
            </p:cNvPr>
            <p:cNvPicPr>
              <a:picLocks noChangeAspect="1"/>
            </p:cNvPicPr>
            <p:nvPr/>
          </p:nvPicPr>
          <p:blipFill>
            <a:blip r:embed="rId5"/>
            <a:stretch>
              <a:fillRect/>
            </a:stretch>
          </p:blipFill>
          <p:spPr>
            <a:xfrm rot="18074312">
              <a:off x="1357981" y="3259494"/>
              <a:ext cx="1407750" cy="1395308"/>
            </a:xfrm>
            <a:prstGeom prst="rect">
              <a:avLst/>
            </a:prstGeom>
          </p:spPr>
        </p:pic>
      </p:grpSp>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6091411"/>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PREVENTIVE CARE</a:t>
            </a:r>
          </a:p>
          <a:p>
            <a:endParaRPr lang="en-US" sz="1100" b="1" dirty="0">
              <a:latin typeface="Acumin Pro" panose="020B0504020202020204" pitchFamily="34" charset="77"/>
              <a:cs typeface="Arial" panose="020B0604020202020204" pitchFamily="34" charset="0"/>
            </a:endParaRPr>
          </a:p>
          <a:p>
            <a:r>
              <a:rPr lang="en-US" sz="1200" dirty="0">
                <a:latin typeface="Acumin Pro" panose="020B0504020202020204" pitchFamily="34" charset="0"/>
                <a:cs typeface="Arial" panose="020B0604020202020204" pitchFamily="34" charset="0"/>
              </a:rPr>
              <a:t>The UMR medical plans pay 100% of the cost of preventive care when it is provided by a network provider. Preventive care helps detect or prevent serious diseases and medical problems before they can become major. </a:t>
            </a:r>
          </a:p>
          <a:p>
            <a:endParaRPr lang="en-US" sz="1200" b="1" dirty="0">
              <a:latin typeface="Acumin Pro" panose="020B0504020202020204" pitchFamily="34" charset="0"/>
              <a:cs typeface="Arial" panose="020B0604020202020204" pitchFamily="34" charset="0"/>
            </a:endParaRPr>
          </a:p>
          <a:p>
            <a:r>
              <a:rPr lang="en-US" sz="1400" b="1" dirty="0">
                <a:solidFill>
                  <a:srgbClr val="D63347"/>
                </a:solidFill>
                <a:latin typeface="Acumin Pro" panose="020B0504020202020204" pitchFamily="34" charset="0"/>
                <a:cs typeface="Arial" panose="020B0604020202020204" pitchFamily="34" charset="0"/>
              </a:rPr>
              <a:t>Examples of preventive health services:</a:t>
            </a:r>
          </a:p>
          <a:p>
            <a:pPr marL="210312" indent="-118872">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Annual check-up</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Flu shot </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Mammogram</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Colonoscopy</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Vaccinations</a:t>
            </a:r>
          </a:p>
          <a:p>
            <a:pPr marL="171450" indent="-171450">
              <a:buFont typeface="Arial" panose="020B0604020202020204" pitchFamily="34" charset="0"/>
              <a:buChar char="•"/>
            </a:pPr>
            <a:endParaRPr lang="en-US" sz="1200" dirty="0">
              <a:latin typeface="Acumin Pro" panose="020B0504020202020204" pitchFamily="34" charset="0"/>
              <a:cs typeface="Arial" panose="020B0604020202020204" pitchFamily="34" charset="0"/>
            </a:endParaRPr>
          </a:p>
          <a:p>
            <a:r>
              <a:rPr lang="en-US" sz="1400" b="1" dirty="0">
                <a:solidFill>
                  <a:srgbClr val="D63347"/>
                </a:solidFill>
                <a:latin typeface="Acumin Pro" panose="020B0504020202020204" pitchFamily="34" charset="0"/>
                <a:cs typeface="Arial" panose="020B0604020202020204" pitchFamily="34" charset="0"/>
              </a:rPr>
              <a:t>Top 5 reasons to prioritize preventive care:</a:t>
            </a:r>
            <a:endParaRPr lang="en-US" sz="1400" dirty="0">
              <a:solidFill>
                <a:srgbClr val="D63347"/>
              </a:solidFill>
              <a:latin typeface="Acumin Pro" panose="020B0504020202020204" pitchFamily="34" charset="0"/>
              <a:cs typeface="Arial" panose="020B0604020202020204" pitchFamily="34" charset="0"/>
            </a:endParaRPr>
          </a:p>
          <a:p>
            <a:pPr marL="256032" indent="-164592">
              <a:spcBef>
                <a:spcPts val="1000"/>
              </a:spcBef>
              <a:buFont typeface="+mj-lt"/>
              <a:buAutoNum type="arabicPeriod"/>
            </a:pPr>
            <a:r>
              <a:rPr lang="en-US" sz="1200" b="1" dirty="0">
                <a:latin typeface="Acumin Pro" panose="020B0504020202020204" pitchFamily="34" charset="0"/>
                <a:cs typeface="Arial" panose="020B0604020202020204" pitchFamily="34" charset="0"/>
              </a:rPr>
              <a:t>Early detection: </a:t>
            </a:r>
            <a:r>
              <a:rPr lang="en-US" sz="1200" dirty="0">
                <a:latin typeface="Acumin Pro" panose="020B0504020202020204" pitchFamily="34" charset="0"/>
                <a:cs typeface="Arial" panose="020B0604020202020204" pitchFamily="34" charset="0"/>
              </a:rPr>
              <a:t>Preventive care allows for the early detection of health issues before they become serious. Regular screenings can identify diseases like cancer, diabetes, and heart disease in their early stages when they are more manageable, and treatment outcomes are often more successful.</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Better health outcomes: </a:t>
            </a:r>
            <a:r>
              <a:rPr lang="en-US" sz="1200" dirty="0">
                <a:latin typeface="Acumin Pro" panose="020B0504020202020204" pitchFamily="34" charset="0"/>
                <a:cs typeface="Arial" panose="020B0604020202020204" pitchFamily="34" charset="0"/>
              </a:rPr>
              <a:t>With routine preventive care, you are likely to experience better overall health outcomes. Regular check-ups can help maintain good health and prevent the onset of chronic diseases.</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Cost savings: </a:t>
            </a:r>
            <a:r>
              <a:rPr lang="en-US" sz="1200" dirty="0">
                <a:latin typeface="Acumin Pro" panose="020B0504020202020204" pitchFamily="34" charset="0"/>
                <a:cs typeface="Arial" panose="020B0604020202020204" pitchFamily="34" charset="0"/>
              </a:rPr>
              <a:t>Preventive care can save you money in the long run. By catching health issues early, you can avoid the high costs associated with treating advanced diseases. It's often less expensive to prevent a disease than to treat it.</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Improved quality of life: </a:t>
            </a:r>
            <a:r>
              <a:rPr lang="en-US" sz="1200" dirty="0">
                <a:latin typeface="Acumin Pro" panose="020B0504020202020204" pitchFamily="34" charset="0"/>
                <a:cs typeface="Arial" panose="020B0604020202020204" pitchFamily="34" charset="0"/>
              </a:rPr>
              <a:t>Regular preventive care can contribute to an improved quality of life. By maintaining good health and preventing disease, you </a:t>
            </a:r>
            <a:r>
              <a:rPr lang="en-US" sz="1200" dirty="0">
                <a:latin typeface="Arial" panose="020B0604020202020204" pitchFamily="34" charset="0"/>
                <a:cs typeface="Arial" panose="020B0604020202020204" pitchFamily="34" charset="0"/>
              </a:rPr>
              <a:t>can enjoy life more fully with less interruption due to illness.</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Increased lifespan: </a:t>
            </a:r>
            <a:r>
              <a:rPr lang="en-US" sz="1200" dirty="0">
                <a:latin typeface="Acumin Pro" panose="020B0504020202020204" pitchFamily="34" charset="0"/>
                <a:cs typeface="Arial" panose="020B0604020202020204" pitchFamily="34" charset="0"/>
              </a:rPr>
              <a:t>Preventive care can lead to a longer, healthier life. By focusing on prevention, you can reduce the risk of premature death from preventable diseases.</a:t>
            </a:r>
          </a:p>
        </p:txBody>
      </p:sp>
      <p:pic>
        <p:nvPicPr>
          <p:cNvPr id="13" name="Picture 12">
            <a:extLst>
              <a:ext uri="{FF2B5EF4-FFF2-40B4-BE49-F238E27FC236}">
                <a16:creationId xmlns:a16="http://schemas.microsoft.com/office/drawing/2014/main" id="{A5C87B8D-A546-493D-953F-1464FA29F5B7}"/>
              </a:ext>
            </a:extLst>
          </p:cNvPr>
          <p:cNvPicPr>
            <a:picLocks noChangeAspect="1"/>
          </p:cNvPicPr>
          <p:nvPr/>
        </p:nvPicPr>
        <p:blipFill>
          <a:blip r:embed="rId6"/>
          <a:stretch>
            <a:fillRect/>
          </a:stretch>
        </p:blipFill>
        <p:spPr>
          <a:xfrm>
            <a:off x="2939867" y="650875"/>
            <a:ext cx="316992" cy="292608"/>
          </a:xfrm>
          <a:prstGeom prst="rect">
            <a:avLst/>
          </a:prstGeom>
        </p:spPr>
      </p:pic>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 CARE  |</a:t>
            </a:r>
            <a:r>
              <a:rPr lang="en-US" sz="1100">
                <a:latin typeface="Montserrat SemiBold" pitchFamily="2" charset="77"/>
              </a:rPr>
              <a:t>  </a:t>
            </a:r>
            <a:fld id="{4DBBDB27-A8C4-BA4E-8D2C-F67AC33D86A2}" type="slidenum">
              <a:rPr lang="en-US" sz="1100" smtClean="0">
                <a:latin typeface="Montserrat SemiBold" pitchFamily="2" charset="77"/>
              </a:rPr>
              <a:pPr algn="ctr"/>
              <a:t>11</a:t>
            </a:fld>
            <a:endParaRPr lang="en-US" sz="1100">
              <a:latin typeface="Montserrat SemiBold" pitchFamily="2" charset="77"/>
            </a:endParaRPr>
          </a:p>
        </p:txBody>
      </p:sp>
      <p:sp>
        <p:nvSpPr>
          <p:cNvPr id="7" name="object 2">
            <a:extLst>
              <a:ext uri="{FF2B5EF4-FFF2-40B4-BE49-F238E27FC236}">
                <a16:creationId xmlns:a16="http://schemas.microsoft.com/office/drawing/2014/main" id="{FA39DDF2-9455-2F6B-2636-CA6277B4CA97}"/>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0" name="Group 9">
            <a:extLst>
              <a:ext uri="{FF2B5EF4-FFF2-40B4-BE49-F238E27FC236}">
                <a16:creationId xmlns:a16="http://schemas.microsoft.com/office/drawing/2014/main" id="{3EC85342-2552-C940-0266-F98F906F16A9}"/>
              </a:ext>
            </a:extLst>
          </p:cNvPr>
          <p:cNvGrpSpPr/>
          <p:nvPr/>
        </p:nvGrpSpPr>
        <p:grpSpPr>
          <a:xfrm>
            <a:off x="2624452" y="7279102"/>
            <a:ext cx="4046803" cy="1219201"/>
            <a:chOff x="4167550" y="7090381"/>
            <a:chExt cx="4046803" cy="1219201"/>
          </a:xfrm>
        </p:grpSpPr>
        <p:sp>
          <p:nvSpPr>
            <p:cNvPr id="11" name="Flowchart: Off-page Connector 2">
              <a:extLst>
                <a:ext uri="{FF2B5EF4-FFF2-40B4-BE49-F238E27FC236}">
                  <a16:creationId xmlns:a16="http://schemas.microsoft.com/office/drawing/2014/main" id="{6AC840D7-0869-4B52-9299-D1EC2D4409A2}"/>
                </a:ext>
              </a:extLst>
            </p:cNvPr>
            <p:cNvSpPr/>
            <p:nvPr/>
          </p:nvSpPr>
          <p:spPr>
            <a:xfrm rot="5400000">
              <a:off x="5581351" y="5676580"/>
              <a:ext cx="1219201" cy="4046803"/>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4532F00A-7057-21EE-8A14-9743D6FAB711}"/>
                </a:ext>
              </a:extLst>
            </p:cNvPr>
            <p:cNvSpPr txBox="1"/>
            <p:nvPr/>
          </p:nvSpPr>
          <p:spPr>
            <a:xfrm>
              <a:off x="4827877" y="7317640"/>
              <a:ext cx="338647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Staying up to date on preventive care can save you money and help keep you feeling your best. </a:t>
              </a:r>
              <a:endParaRPr lang="en-US" sz="1400" dirty="0">
                <a:solidFill>
                  <a:srgbClr val="FFFFFF"/>
                </a:solidFill>
                <a:latin typeface="Acumin Pro"/>
              </a:endParaRPr>
            </a:p>
          </p:txBody>
        </p:sp>
      </p:grpSp>
      <p:pic>
        <p:nvPicPr>
          <p:cNvPr id="6" name="Audio 5">
            <a:hlinkClick r:id="" action="ppaction://media"/>
            <a:extLst>
              <a:ext uri="{FF2B5EF4-FFF2-40B4-BE49-F238E27FC236}">
                <a16:creationId xmlns:a16="http://schemas.microsoft.com/office/drawing/2014/main" id="{CFCDF1F7-B46B-8FEF-2B31-66AFFD3925F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114160061"/>
      </p:ext>
    </p:extLst>
  </p:cSld>
  <p:clrMapOvr>
    <a:masterClrMapping/>
  </p:clrMapOvr>
  <mc:AlternateContent xmlns:mc="http://schemas.openxmlformats.org/markup-compatibility/2006" xmlns:p14="http://schemas.microsoft.com/office/powerpoint/2010/main">
    <mc:Choice Requires="p14">
      <p:transition spd="slow" p14:dur="2000" advTm="26337"/>
    </mc:Choice>
    <mc:Fallback xmlns="">
      <p:transition spd="slow" advTm="26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5319661"/>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a:cs typeface="Montserrat"/>
              </a:rPr>
              <a:t>TRUE Rx</a:t>
            </a:r>
          </a:p>
          <a:p>
            <a:r>
              <a:rPr lang="en-US" sz="1200" b="1" dirty="0">
                <a:latin typeface="Acumin Pro" panose="020B0504020202020204" pitchFamily="34" charset="77"/>
                <a:cs typeface="Arial" panose="020B0604020202020204" pitchFamily="34" charset="0"/>
              </a:rPr>
              <a:t>Welcome to a pharmacy benefits experience that puts you first!</a:t>
            </a:r>
          </a:p>
          <a:p>
            <a:pPr>
              <a:spcBef>
                <a:spcPts val="400"/>
              </a:spcBef>
            </a:pPr>
            <a:r>
              <a:rPr lang="en-US" sz="1200" dirty="0">
                <a:latin typeface="Acumin Pro" panose="020B0504020202020204" pitchFamily="34" charset="77"/>
                <a:cs typeface="Arial" panose="020B0604020202020204" pitchFamily="34" charset="0"/>
              </a:rPr>
              <a:t>If you enroll in medical coverage, you may save money on your medications when you use the True Rx pharmacy.</a:t>
            </a:r>
          </a:p>
          <a:p>
            <a:pPr>
              <a:spcBef>
                <a:spcPts val="400"/>
              </a:spcBef>
            </a:pPr>
            <a:endParaRPr lang="en-US" sz="1200"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To learn how your medication will be covered, visit the True Rx website and click on </a:t>
            </a:r>
            <a:r>
              <a:rPr lang="en-US" sz="1400" b="1" dirty="0">
                <a:solidFill>
                  <a:schemeClr val="bg2">
                    <a:lumMod val="50000"/>
                  </a:schemeClr>
                </a:solidFill>
                <a:latin typeface="Acumin Pro" panose="020B0504020202020204" pitchFamily="34" charset="77"/>
                <a:cs typeface="Arial" panose="020B0604020202020204" pitchFamily="34" charset="0"/>
                <a:hlinkClick r:id="rId4">
                  <a:extLst>
                    <a:ext uri="{A12FA001-AC4F-418D-AE19-62706E023703}">
                      <ahyp:hlinkClr xmlns:ahyp="http://schemas.microsoft.com/office/drawing/2018/hyperlinkcolor" val="tx"/>
                    </a:ext>
                  </a:extLst>
                </a:hlinkClick>
              </a:rPr>
              <a:t>Formularies</a:t>
            </a:r>
            <a:r>
              <a:rPr lang="en-US" sz="1400" b="1" dirty="0">
                <a:solidFill>
                  <a:schemeClr val="accent6"/>
                </a:solidFill>
                <a:latin typeface="Acumin Pro" panose="020B0504020202020204" pitchFamily="34" charset="77"/>
                <a:cs typeface="Arial" panose="020B0604020202020204" pitchFamily="34" charset="0"/>
              </a:rPr>
              <a:t> </a:t>
            </a:r>
            <a:r>
              <a:rPr lang="en-US" sz="1400" b="1" dirty="0">
                <a:solidFill>
                  <a:srgbClr val="D63347"/>
                </a:solidFill>
                <a:latin typeface="Acumin Pro" panose="020B0504020202020204" pitchFamily="34" charset="77"/>
                <a:cs typeface="Arial" panose="020B0604020202020204" pitchFamily="34" charset="0"/>
              </a:rPr>
              <a:t>under the member heading. </a:t>
            </a:r>
          </a:p>
          <a:p>
            <a:pPr marL="210312" indent="-118872">
              <a:spcBef>
                <a:spcPts val="600"/>
              </a:spcBef>
              <a:buFont typeface="Arial" panose="020B0604020202020204" pitchFamily="34" charset="0"/>
              <a:buChar char="•"/>
            </a:pPr>
            <a:r>
              <a:rPr lang="en-US" sz="1200" dirty="0">
                <a:solidFill>
                  <a:srgbClr val="222325"/>
                </a:solidFill>
                <a:latin typeface="Acumin Pro" panose="020B0504020202020204" pitchFamily="34" charset="0"/>
              </a:rPr>
              <a:t>A prescription drug formulary is a list that shows what tier level a medication will be covered under by the medical plan. </a:t>
            </a:r>
          </a:p>
          <a:p>
            <a:pPr marL="210312" marR="0" lvl="1" indent="-118872">
              <a:lnSpc>
                <a:spcPct val="107000"/>
              </a:lnSpc>
              <a:spcBef>
                <a:spcPts val="600"/>
              </a:spcBef>
              <a:spcAft>
                <a:spcPts val="0"/>
              </a:spcAft>
              <a:buFont typeface="Arial" panose="020B0604020202020204" pitchFamily="34" charset="0"/>
              <a:buChar char="•"/>
            </a:pPr>
            <a:r>
              <a:rPr lang="en-US" sz="1200" dirty="0">
                <a:solidFill>
                  <a:srgbClr val="222325"/>
                </a:solidFill>
                <a:latin typeface="Acumin Pro" panose="020B0504020202020204" pitchFamily="34" charset="0"/>
              </a:rPr>
              <a:t>Once you know the tier level of your medication, refer to the Benefits Guide for cost information. </a:t>
            </a:r>
          </a:p>
          <a:p>
            <a:pPr>
              <a:spcBef>
                <a:spcPts val="400"/>
              </a:spcBef>
            </a:pPr>
            <a:endParaRPr lang="en-US" sz="1200"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Getting started is easy!</a:t>
            </a:r>
            <a:r>
              <a:rPr lang="en-US" sz="1200" b="1" dirty="0">
                <a:solidFill>
                  <a:srgbClr val="D63347"/>
                </a:solidFill>
                <a:latin typeface="Acumin Pro" panose="020B0504020202020204" pitchFamily="34" charset="77"/>
                <a:cs typeface="Arial" panose="020B0604020202020204" pitchFamily="34" charset="0"/>
              </a:rPr>
              <a:t> </a:t>
            </a:r>
            <a:r>
              <a:rPr lang="en-US" sz="1200" dirty="0">
                <a:solidFill>
                  <a:srgbClr val="D63347"/>
                </a:solidFill>
                <a:latin typeface="Acumin Pro" panose="020B0504020202020204" pitchFamily="34" charset="77"/>
                <a:cs typeface="Arial" panose="020B0604020202020204" pitchFamily="34" charset="0"/>
              </a:rPr>
              <a:t> </a:t>
            </a:r>
            <a:endParaRPr lang="en-US" sz="1200" b="1" dirty="0">
              <a:solidFill>
                <a:srgbClr val="D63347"/>
              </a:solidFill>
              <a:latin typeface="Acumin Pro" panose="020B0504020202020204" pitchFamily="34" charset="77"/>
              <a:cs typeface="Arial" panose="020B0604020202020204" pitchFamily="34" charset="0"/>
            </a:endParaRPr>
          </a:p>
          <a:p>
            <a:pPr marL="228600" indent="-228600">
              <a:spcBef>
                <a:spcPts val="400"/>
              </a:spcBef>
              <a:buFont typeface="+mj-lt"/>
              <a:buAutoNum type="arabicPeriod"/>
            </a:pPr>
            <a:r>
              <a:rPr lang="en-US" sz="1200" b="1" dirty="0">
                <a:latin typeface="Acumin Pro" panose="020B0504020202020204" pitchFamily="34" charset="77"/>
                <a:cs typeface="Arial" panose="020B0604020202020204" pitchFamily="34" charset="0"/>
              </a:rPr>
              <a:t>Sign into the member portal.</a:t>
            </a:r>
            <a:br>
              <a:rPr lang="en-US" sz="1200" dirty="0">
                <a:latin typeface="Acumin Pro" panose="020B0504020202020204" pitchFamily="34" charset="77"/>
                <a:cs typeface="Arial" panose="020B0604020202020204" pitchFamily="34" charset="0"/>
              </a:rPr>
            </a:br>
            <a:r>
              <a:rPr lang="en-US" sz="1200" dirty="0">
                <a:latin typeface="Acumin Pro" panose="020B0504020202020204" pitchFamily="34" charset="77"/>
                <a:cs typeface="Arial" panose="020B0604020202020204" pitchFamily="34" charset="0"/>
              </a:rPr>
              <a:t>Whether you are new to True Rx, or a long-time member, please visit </a:t>
            </a:r>
            <a:r>
              <a:rPr lang="en-US" sz="1200" dirty="0">
                <a:latin typeface="Acumin Pro" panose="020B0504020202020204" pitchFamily="34" charset="77"/>
                <a:cs typeface="Arial" panose="020B0604020202020204" pitchFamily="34" charset="0"/>
                <a:hlinkClick r:id="rId5">
                  <a:extLst>
                    <a:ext uri="{A12FA001-AC4F-418D-AE19-62706E023703}">
                      <ahyp:hlinkClr xmlns:ahyp="http://schemas.microsoft.com/office/drawing/2018/hyperlinkcolor" val="tx"/>
                    </a:ext>
                  </a:extLst>
                </a:hlinkClick>
              </a:rPr>
              <a:t>the member portal</a:t>
            </a:r>
            <a:r>
              <a:rPr lang="en-US" sz="1200" dirty="0">
                <a:latin typeface="Acumin Pro" panose="020B0504020202020204" pitchFamily="34" charset="77"/>
                <a:cs typeface="Arial" panose="020B0604020202020204" pitchFamily="34" charset="0"/>
              </a:rPr>
              <a:t> and click on the "register now" button on the bottom right.</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Download the latest version of the mobile app. Search "</a:t>
            </a:r>
            <a:r>
              <a:rPr lang="en-US" sz="1200" dirty="0" err="1">
                <a:latin typeface="Acumin Pro" panose="020B0504020202020204" pitchFamily="34" charset="77"/>
                <a:cs typeface="Arial" panose="020B0604020202020204" pitchFamily="34" charset="0"/>
              </a:rPr>
              <a:t>MyRxPlan</a:t>
            </a:r>
            <a:r>
              <a:rPr lang="en-US" sz="1200" dirty="0">
                <a:latin typeface="Acumin Pro" panose="020B0504020202020204" pitchFamily="34" charset="77"/>
                <a:cs typeface="Arial" panose="020B0604020202020204" pitchFamily="34" charset="0"/>
              </a:rPr>
              <a:t>" in the </a:t>
            </a:r>
            <a:r>
              <a:rPr lang="en-US" sz="1200" dirty="0">
                <a:latin typeface="Acumin Pro" panose="020B0504020202020204" pitchFamily="34" charset="77"/>
                <a:cs typeface="Arial" panose="020B0604020202020204" pitchFamily="34" charset="0"/>
                <a:hlinkClick r:id="rId6">
                  <a:extLst>
                    <a:ext uri="{A12FA001-AC4F-418D-AE19-62706E023703}">
                      <ahyp:hlinkClr xmlns:ahyp="http://schemas.microsoft.com/office/drawing/2018/hyperlinkcolor" val="tx"/>
                    </a:ext>
                  </a:extLst>
                </a:hlinkClick>
              </a:rPr>
              <a:t>App Store</a:t>
            </a:r>
            <a:r>
              <a:rPr lang="en-US" sz="1200" dirty="0">
                <a:latin typeface="Acumin Pro" panose="020B0504020202020204" pitchFamily="34" charset="77"/>
                <a:cs typeface="Arial" panose="020B0604020202020204" pitchFamily="34" charset="0"/>
              </a:rPr>
              <a:t> or </a:t>
            </a:r>
            <a:r>
              <a:rPr lang="en-US" sz="1200" dirty="0">
                <a:latin typeface="Acumin Pro" panose="020B0504020202020204" pitchFamily="34" charset="77"/>
                <a:cs typeface="Arial" panose="020B0604020202020204" pitchFamily="34" charset="0"/>
                <a:hlinkClick r:id="rId7">
                  <a:extLst>
                    <a:ext uri="{A12FA001-AC4F-418D-AE19-62706E023703}">
                      <ahyp:hlinkClr xmlns:ahyp="http://schemas.microsoft.com/office/drawing/2018/hyperlinkcolor" val="tx"/>
                    </a:ext>
                  </a:extLst>
                </a:hlinkClick>
              </a:rPr>
              <a:t>Google Play</a:t>
            </a:r>
            <a:r>
              <a:rPr lang="en-US" sz="1200" dirty="0">
                <a:latin typeface="Acumin Pro" panose="020B0504020202020204" pitchFamily="34" charset="77"/>
                <a:cs typeface="Arial" panose="020B0604020202020204" pitchFamily="34" charset="0"/>
              </a:rPr>
              <a:t>.</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For mail order delivery, contact WB Rx Express at </a:t>
            </a:r>
            <a:r>
              <a:rPr lang="en-US" sz="1200" dirty="0">
                <a:solidFill>
                  <a:srgbClr val="4F758B"/>
                </a:solidFill>
                <a:latin typeface="Acumin Pro" panose="020B0504020202020204" pitchFamily="34" charset="77"/>
                <a:cs typeface="Arial" panose="020B0604020202020204" pitchFamily="34" charset="0"/>
                <a:hlinkClick r:id="rId8">
                  <a:extLst>
                    <a:ext uri="{A12FA001-AC4F-418D-AE19-62706E023703}">
                      <ahyp:hlinkClr xmlns:ahyp="http://schemas.microsoft.com/office/drawing/2018/hyperlinkcolor" val="tx"/>
                    </a:ext>
                  </a:extLst>
                </a:hlinkClick>
              </a:rPr>
              <a:t>wbrxexpress.com/mail-order</a:t>
            </a:r>
            <a:r>
              <a:rPr lang="en-US" sz="1200" dirty="0">
                <a:latin typeface="Acumin Pro" panose="020B0504020202020204" pitchFamily="34" charset="77"/>
                <a:cs typeface="Arial" panose="020B0604020202020204" pitchFamily="34" charset="0"/>
              </a:rPr>
              <a:t> or call 833-391-0126.</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Bring your insurance card to the pharmacy. Your pharmacist will need important information on your card to process prescriptions.</a:t>
            </a:r>
          </a:p>
          <a:p>
            <a:pPr marL="12700">
              <a:lnSpc>
                <a:spcPct val="100000"/>
              </a:lnSpc>
              <a:spcBef>
                <a:spcPts val="100"/>
              </a:spcBef>
            </a:pPr>
            <a:endParaRPr lang="en-US" sz="1800" b="1" spc="-15" dirty="0">
              <a:solidFill>
                <a:srgbClr val="231F20"/>
              </a:solidFill>
              <a:latin typeface="Montserrat"/>
              <a:cs typeface="Montserrat"/>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TRUE RX  |</a:t>
            </a:r>
            <a:r>
              <a:rPr lang="en-US" sz="1100" dirty="0">
                <a:latin typeface="Montserrat SemiBold" pitchFamily="2" charset="77"/>
              </a:rPr>
              <a:t>  </a:t>
            </a:r>
            <a:fld id="{4DBBDB27-A8C4-BA4E-8D2C-F67AC33D86A2}" type="slidenum">
              <a:rPr lang="en-US" sz="1100" smtClean="0">
                <a:latin typeface="Montserrat SemiBold" pitchFamily="2" charset="77"/>
              </a:rPr>
              <a:pPr algn="ctr"/>
              <a:t>12</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B4EA0069-6AE4-6D88-E1B0-E214A17D8410}"/>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5" name="Picture 4">
            <a:extLst>
              <a:ext uri="{FF2B5EF4-FFF2-40B4-BE49-F238E27FC236}">
                <a16:creationId xmlns:a16="http://schemas.microsoft.com/office/drawing/2014/main" id="{F56ACC0E-BE9E-8810-EED1-8E2B299952C4}"/>
              </a:ext>
            </a:extLst>
          </p:cNvPr>
          <p:cNvPicPr>
            <a:picLocks noChangeAspect="1"/>
          </p:cNvPicPr>
          <p:nvPr/>
        </p:nvPicPr>
        <p:blipFill>
          <a:blip r:embed="rId9"/>
          <a:stretch>
            <a:fillRect/>
          </a:stretch>
        </p:blipFill>
        <p:spPr>
          <a:xfrm>
            <a:off x="1650157" y="627682"/>
            <a:ext cx="246540" cy="315248"/>
          </a:xfrm>
          <a:prstGeom prst="rect">
            <a:avLst/>
          </a:prstGeom>
        </p:spPr>
      </p:pic>
      <p:sp>
        <p:nvSpPr>
          <p:cNvPr id="4" name="TextBox 3">
            <a:extLst>
              <a:ext uri="{FF2B5EF4-FFF2-40B4-BE49-F238E27FC236}">
                <a16:creationId xmlns:a16="http://schemas.microsoft.com/office/drawing/2014/main" id="{E0431C49-F38D-651A-D961-E645467A7856}"/>
              </a:ext>
            </a:extLst>
          </p:cNvPr>
          <p:cNvSpPr txBox="1"/>
          <p:nvPr/>
        </p:nvSpPr>
        <p:spPr>
          <a:xfrm>
            <a:off x="609600" y="6480894"/>
            <a:ext cx="2799806" cy="1938031"/>
          </a:xfrm>
          <a:prstGeom prst="rect">
            <a:avLst/>
          </a:prstGeom>
          <a:solidFill>
            <a:srgbClr val="D63347">
              <a:alpha val="8000"/>
            </a:srgbClr>
          </a:solidFill>
          <a:ln w="38100">
            <a:noFill/>
          </a:ln>
        </p:spPr>
        <p:txBody>
          <a:bodyPr wrap="square" lIns="182880" tIns="182880" rIns="91440" bIns="182880">
            <a:spAutoFit/>
          </a:bodyPr>
          <a:lstStyle/>
          <a:p>
            <a:pPr marL="0" marR="0" lvl="1">
              <a:lnSpc>
                <a:spcPct val="107000"/>
              </a:lnSpc>
              <a:spcBef>
                <a:spcPts val="400"/>
              </a:spcBef>
              <a:spcAft>
                <a:spcPts val="800"/>
              </a:spcAft>
            </a:pPr>
            <a:r>
              <a:rPr lang="en-US" sz="1200" dirty="0">
                <a:latin typeface="Acumin Pro" panose="020B0504020202020204" pitchFamily="34" charset="77"/>
                <a:cs typeface="Arial" panose="020B0604020202020204" pitchFamily="34" charset="0"/>
              </a:rPr>
              <a:t>Please be aware that the medical plans do not cover Tier 4 specialty drugs. However, Kurtz Bros provides the SHARx advocacy program, which can help you save money on your high-cost specialty medications. See page 13 for more information about this program.</a:t>
            </a:r>
          </a:p>
        </p:txBody>
      </p:sp>
      <p:grpSp>
        <p:nvGrpSpPr>
          <p:cNvPr id="6" name="Group 5">
            <a:extLst>
              <a:ext uri="{FF2B5EF4-FFF2-40B4-BE49-F238E27FC236}">
                <a16:creationId xmlns:a16="http://schemas.microsoft.com/office/drawing/2014/main" id="{EC5BB2AE-CCAE-FBB3-73F6-8D7EEAFA62A9}"/>
              </a:ext>
            </a:extLst>
          </p:cNvPr>
          <p:cNvGrpSpPr/>
          <p:nvPr/>
        </p:nvGrpSpPr>
        <p:grpSpPr>
          <a:xfrm>
            <a:off x="3886199" y="5947343"/>
            <a:ext cx="3455127" cy="3408392"/>
            <a:chOff x="1495695" y="1961535"/>
            <a:chExt cx="2119637" cy="2090966"/>
          </a:xfrm>
        </p:grpSpPr>
        <p:pic>
          <p:nvPicPr>
            <p:cNvPr id="7" name="Picture 6">
              <a:extLst>
                <a:ext uri="{FF2B5EF4-FFF2-40B4-BE49-F238E27FC236}">
                  <a16:creationId xmlns:a16="http://schemas.microsoft.com/office/drawing/2014/main" id="{79BB47C1-B5CE-ED7E-D96A-A0DA03AA5442}"/>
                </a:ext>
              </a:extLst>
            </p:cNvPr>
            <p:cNvPicPr>
              <a:picLocks noChangeAspect="1"/>
            </p:cNvPicPr>
            <p:nvPr/>
          </p:nvPicPr>
          <p:blipFill>
            <a:blip r:embed="rId10"/>
            <a:stretch>
              <a:fillRect/>
            </a:stretch>
          </p:blipFill>
          <p:spPr>
            <a:xfrm>
              <a:off x="1495695" y="1961535"/>
              <a:ext cx="2090966" cy="2090966"/>
            </a:xfrm>
            <a:prstGeom prst="rect">
              <a:avLst/>
            </a:prstGeom>
          </p:spPr>
        </p:pic>
        <p:pic>
          <p:nvPicPr>
            <p:cNvPr id="8" name="Picture 7">
              <a:extLst>
                <a:ext uri="{FF2B5EF4-FFF2-40B4-BE49-F238E27FC236}">
                  <a16:creationId xmlns:a16="http://schemas.microsoft.com/office/drawing/2014/main" id="{2727DAD9-2174-A753-F7A1-C3AD6871E5AB}"/>
                </a:ext>
              </a:extLst>
            </p:cNvPr>
            <p:cNvPicPr>
              <a:picLocks noChangeAspect="1"/>
            </p:cNvPicPr>
            <p:nvPr/>
          </p:nvPicPr>
          <p:blipFill>
            <a:blip r:embed="rId11"/>
            <a:stretch>
              <a:fillRect/>
            </a:stretch>
          </p:blipFill>
          <p:spPr>
            <a:xfrm rot="17957604">
              <a:off x="1661287" y="2021974"/>
              <a:ext cx="1962718" cy="1945372"/>
            </a:xfrm>
            <a:prstGeom prst="rect">
              <a:avLst/>
            </a:prstGeom>
          </p:spPr>
        </p:pic>
      </p:grpSp>
      <p:pic>
        <p:nvPicPr>
          <p:cNvPr id="3" name="Graphic 2" descr="Stars with solid fill">
            <a:extLst>
              <a:ext uri="{FF2B5EF4-FFF2-40B4-BE49-F238E27FC236}">
                <a16:creationId xmlns:a16="http://schemas.microsoft.com/office/drawing/2014/main" id="{92891C26-AF85-79F9-EAF4-AC422AC74C9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0" y="275038"/>
            <a:ext cx="670148" cy="670148"/>
          </a:xfrm>
          <a:prstGeom prst="rect">
            <a:avLst/>
          </a:prstGeom>
        </p:spPr>
      </p:pic>
      <p:pic>
        <p:nvPicPr>
          <p:cNvPr id="10" name="Audio 9">
            <a:hlinkClick r:id="" action="ppaction://media"/>
            <a:extLst>
              <a:ext uri="{FF2B5EF4-FFF2-40B4-BE49-F238E27FC236}">
                <a16:creationId xmlns:a16="http://schemas.microsoft.com/office/drawing/2014/main" id="{ACA3F604-5CEA-D0AD-F020-1B5D87233190}"/>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815194762"/>
      </p:ext>
    </p:extLst>
  </p:cSld>
  <p:clrMapOvr>
    <a:masterClrMapping/>
  </p:clrMapOvr>
  <mc:AlternateContent xmlns:mc="http://schemas.openxmlformats.org/markup-compatibility/2006" xmlns:p14="http://schemas.microsoft.com/office/powerpoint/2010/main">
    <mc:Choice Requires="p14">
      <p:transition spd="slow" p14:dur="2000" advTm="37083"/>
    </mc:Choice>
    <mc:Fallback xmlns="">
      <p:transition spd="slow" advTm="37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3234219"/>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a:cs typeface="Montserrat"/>
              </a:rPr>
              <a:t>SHARx SPECIALTY PRESCRIPTION PROGRAM</a:t>
            </a:r>
          </a:p>
          <a:p>
            <a:r>
              <a:rPr lang="en-US" sz="1200" b="1" dirty="0">
                <a:latin typeface="Acumin Pro" panose="020B0504020202020204" pitchFamily="34" charset="77"/>
                <a:cs typeface="Arial" panose="020B0604020202020204" pitchFamily="34" charset="0"/>
              </a:rPr>
              <a:t>Attack prescription costs!</a:t>
            </a:r>
          </a:p>
          <a:p>
            <a:pPr>
              <a:spcBef>
                <a:spcPts val="400"/>
              </a:spcBef>
            </a:pPr>
            <a:r>
              <a:rPr lang="en-US" sz="1200" dirty="0">
                <a:latin typeface="Acumin Pro" panose="020B0504020202020204" pitchFamily="34" charset="77"/>
                <a:cs typeface="Arial" panose="020B0604020202020204" pitchFamily="34" charset="0"/>
              </a:rPr>
              <a:t>SHARx is a pharmacy advocacy program that works to save you money on your specialty prescription medications costing $350 or more that are not covered by medical insurance. Kurtz Bros provides this program to all medical plan members at no additional cost. </a:t>
            </a:r>
          </a:p>
          <a:p>
            <a:pPr>
              <a:spcBef>
                <a:spcPts val="400"/>
              </a:spcBef>
            </a:pPr>
            <a:endParaRPr lang="en-US" sz="1200" b="1"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Members often get their medications for FREE! </a:t>
            </a:r>
            <a:r>
              <a:rPr lang="en-US" sz="1200" dirty="0">
                <a:latin typeface="Acumin Pro" panose="020B0504020202020204" pitchFamily="34" charset="77"/>
                <a:cs typeface="Arial" panose="020B0604020202020204" pitchFamily="34" charset="0"/>
              </a:rPr>
              <a:t>For medications that are not available at no cost, SHARx helps members access these medications through the SHARx interactive portal at a very small fraction of the cost.</a:t>
            </a:r>
          </a:p>
          <a:p>
            <a:pPr>
              <a:spcBef>
                <a:spcPts val="400"/>
              </a:spcBef>
            </a:pPr>
            <a:endParaRPr lang="en-US" sz="1200" b="1"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Getting started is easy!</a:t>
            </a:r>
            <a:r>
              <a:rPr lang="en-US" sz="1200" b="1" dirty="0">
                <a:solidFill>
                  <a:srgbClr val="D63347"/>
                </a:solidFill>
                <a:latin typeface="Acumin Pro" panose="020B0504020202020204" pitchFamily="34" charset="77"/>
                <a:cs typeface="Arial" panose="020B0604020202020204" pitchFamily="34" charset="0"/>
              </a:rPr>
              <a:t> </a:t>
            </a:r>
            <a:r>
              <a:rPr lang="en-US" sz="1200" dirty="0">
                <a:solidFill>
                  <a:srgbClr val="D63347"/>
                </a:solidFill>
                <a:latin typeface="Acumin Pro" panose="020B0504020202020204" pitchFamily="34" charset="77"/>
                <a:cs typeface="Arial" panose="020B0604020202020204" pitchFamily="34" charset="0"/>
              </a:rPr>
              <a:t> </a:t>
            </a:r>
            <a:endParaRPr lang="en-US" sz="1200" b="1" dirty="0">
              <a:solidFill>
                <a:srgbClr val="D63347"/>
              </a:solidFill>
              <a:latin typeface="Acumin Pro" panose="020B0504020202020204" pitchFamily="34" charset="77"/>
              <a:cs typeface="Arial" panose="020B0604020202020204" pitchFamily="34" charset="0"/>
            </a:endParaRPr>
          </a:p>
          <a:p>
            <a:pPr marL="256032" indent="-164592">
              <a:spcBef>
                <a:spcPts val="600"/>
              </a:spcBef>
              <a:buFont typeface="+mj-lt"/>
              <a:buAutoNum type="arabicPeriod"/>
            </a:pPr>
            <a:r>
              <a:rPr lang="en-US" sz="1200" dirty="0">
                <a:latin typeface="Acumin Pro" panose="020B0504020202020204" pitchFamily="34" charset="77"/>
                <a:cs typeface="Arial" panose="020B0604020202020204" pitchFamily="34" charset="0"/>
              </a:rPr>
              <a:t>Create an account.</a:t>
            </a:r>
          </a:p>
          <a:p>
            <a:pPr marL="256032" indent="-164592">
              <a:spcBef>
                <a:spcPts val="200"/>
              </a:spcBef>
              <a:buFont typeface="+mj-lt"/>
              <a:buAutoNum type="arabicPeriod"/>
            </a:pPr>
            <a:r>
              <a:rPr lang="en-US" sz="1200" dirty="0">
                <a:latin typeface="Acumin Pro" panose="020B0504020202020204" pitchFamily="34" charset="77"/>
                <a:cs typeface="Arial" panose="020B0604020202020204" pitchFamily="34" charset="0"/>
              </a:rPr>
              <a:t>Verify personal and prescription information.</a:t>
            </a:r>
          </a:p>
          <a:p>
            <a:pPr marL="256032" indent="-164592">
              <a:spcBef>
                <a:spcPts val="200"/>
              </a:spcBef>
              <a:buFont typeface="+mj-lt"/>
              <a:buAutoNum type="arabicPeriod"/>
            </a:pPr>
            <a:r>
              <a:rPr lang="en-US" sz="1200" dirty="0">
                <a:latin typeface="Acumin Pro" panose="020B0504020202020204" pitchFamily="34" charset="77"/>
                <a:cs typeface="Arial" panose="020B0604020202020204" pitchFamily="34" charset="0"/>
              </a:rPr>
              <a:t>Sign HIPAA form.</a:t>
            </a: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SHARX  |</a:t>
            </a:r>
            <a:r>
              <a:rPr lang="en-US" sz="1100" dirty="0">
                <a:latin typeface="Montserrat SemiBold" pitchFamily="2" charset="77"/>
              </a:rPr>
              <a:t>  </a:t>
            </a:r>
            <a:fld id="{4DBBDB27-A8C4-BA4E-8D2C-F67AC33D86A2}" type="slidenum">
              <a:rPr lang="en-US" sz="1100" smtClean="0">
                <a:latin typeface="Montserrat SemiBold" pitchFamily="2" charset="77"/>
              </a:rPr>
              <a:pPr algn="ctr"/>
              <a:t>13</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766BAF9A-B1D9-21D5-F1DC-108D4546D69C}"/>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3" name="Group 2">
            <a:extLst>
              <a:ext uri="{FF2B5EF4-FFF2-40B4-BE49-F238E27FC236}">
                <a16:creationId xmlns:a16="http://schemas.microsoft.com/office/drawing/2014/main" id="{C2C2F7B2-B86A-351C-8842-A8B79420ED56}"/>
              </a:ext>
            </a:extLst>
          </p:cNvPr>
          <p:cNvGrpSpPr/>
          <p:nvPr/>
        </p:nvGrpSpPr>
        <p:grpSpPr>
          <a:xfrm>
            <a:off x="2659124" y="4227776"/>
            <a:ext cx="4694175" cy="4443991"/>
            <a:chOff x="2181426" y="5939762"/>
            <a:chExt cx="2924465" cy="2768600"/>
          </a:xfrm>
        </p:grpSpPr>
        <p:pic>
          <p:nvPicPr>
            <p:cNvPr id="4" name="Picture 3">
              <a:extLst>
                <a:ext uri="{FF2B5EF4-FFF2-40B4-BE49-F238E27FC236}">
                  <a16:creationId xmlns:a16="http://schemas.microsoft.com/office/drawing/2014/main" id="{90D17CA1-D385-0EB4-D39E-60C57FA67671}"/>
                </a:ext>
              </a:extLst>
            </p:cNvPr>
            <p:cNvPicPr>
              <a:picLocks noChangeAspect="1"/>
            </p:cNvPicPr>
            <p:nvPr/>
          </p:nvPicPr>
          <p:blipFill>
            <a:blip r:embed="rId4"/>
            <a:stretch>
              <a:fillRect/>
            </a:stretch>
          </p:blipFill>
          <p:spPr>
            <a:xfrm>
              <a:off x="2337291" y="5939762"/>
              <a:ext cx="2768600" cy="2768600"/>
            </a:xfrm>
            <a:prstGeom prst="rect">
              <a:avLst/>
            </a:prstGeom>
          </p:spPr>
        </p:pic>
        <p:pic>
          <p:nvPicPr>
            <p:cNvPr id="5" name="Picture 4">
              <a:extLst>
                <a:ext uri="{FF2B5EF4-FFF2-40B4-BE49-F238E27FC236}">
                  <a16:creationId xmlns:a16="http://schemas.microsoft.com/office/drawing/2014/main" id="{041F2B4D-E46B-713B-BE6C-55CFE3598003}"/>
                </a:ext>
              </a:extLst>
            </p:cNvPr>
            <p:cNvPicPr>
              <a:picLocks noChangeAspect="1"/>
            </p:cNvPicPr>
            <p:nvPr/>
          </p:nvPicPr>
          <p:blipFill>
            <a:blip r:embed="rId5"/>
            <a:stretch>
              <a:fillRect/>
            </a:stretch>
          </p:blipFill>
          <p:spPr>
            <a:xfrm rot="15751126">
              <a:off x="2245148" y="5969636"/>
              <a:ext cx="2592010" cy="2719454"/>
            </a:xfrm>
            <a:prstGeom prst="rect">
              <a:avLst/>
            </a:prstGeom>
          </p:spPr>
        </p:pic>
      </p:grpSp>
      <p:grpSp>
        <p:nvGrpSpPr>
          <p:cNvPr id="6" name="Group 5">
            <a:extLst>
              <a:ext uri="{FF2B5EF4-FFF2-40B4-BE49-F238E27FC236}">
                <a16:creationId xmlns:a16="http://schemas.microsoft.com/office/drawing/2014/main" id="{53699E92-C97C-026D-0AD0-3C9D534D0A15}"/>
              </a:ext>
            </a:extLst>
          </p:cNvPr>
          <p:cNvGrpSpPr/>
          <p:nvPr/>
        </p:nvGrpSpPr>
        <p:grpSpPr>
          <a:xfrm>
            <a:off x="797966" y="6794355"/>
            <a:ext cx="3168649" cy="1219201"/>
            <a:chOff x="427467" y="7772399"/>
            <a:chExt cx="3168649" cy="1219201"/>
          </a:xfrm>
        </p:grpSpPr>
        <p:sp>
          <p:nvSpPr>
            <p:cNvPr id="7" name="Flowchart: Off-page Connector 2">
              <a:extLst>
                <a:ext uri="{FF2B5EF4-FFF2-40B4-BE49-F238E27FC236}">
                  <a16:creationId xmlns:a16="http://schemas.microsoft.com/office/drawing/2014/main" id="{73B5FC11-09B6-D815-0575-A41AE50875AE}"/>
                </a:ext>
              </a:extLst>
            </p:cNvPr>
            <p:cNvSpPr/>
            <p:nvPr/>
          </p:nvSpPr>
          <p:spPr>
            <a:xfrm rot="16200000">
              <a:off x="1402191" y="6797675"/>
              <a:ext cx="1219201" cy="3168649"/>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F886EEE-E232-2C2D-451E-10A7482A4750}"/>
                </a:ext>
              </a:extLst>
            </p:cNvPr>
            <p:cNvSpPr txBox="1"/>
            <p:nvPr/>
          </p:nvSpPr>
          <p:spPr>
            <a:xfrm>
              <a:off x="685517" y="8025738"/>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a:rPr>
                <a:t>Visit the SHARx website at </a:t>
              </a:r>
              <a:r>
                <a:rPr lang="en-US" sz="1400" b="1" u="sng" dirty="0">
                  <a:solidFill>
                    <a:schemeClr val="bg1"/>
                  </a:solidFill>
                  <a:latin typeface="Acumin Pro"/>
                  <a:hlinkClick r:id="rId6">
                    <a:extLst>
                      <a:ext uri="{A12FA001-AC4F-418D-AE19-62706E023703}">
                        <ahyp:hlinkClr xmlns:ahyp="http://schemas.microsoft.com/office/drawing/2018/hyperlinkcolor" val="tx"/>
                      </a:ext>
                    </a:extLst>
                  </a:hlinkClick>
                </a:rPr>
                <a:t>www.sharxplan.com</a:t>
              </a:r>
              <a:r>
                <a:rPr lang="en-US" sz="1400" b="1" u="sng" dirty="0">
                  <a:solidFill>
                    <a:schemeClr val="bg1"/>
                  </a:solidFill>
                  <a:latin typeface="Acumin Pro"/>
                </a:rPr>
                <a:t> </a:t>
              </a:r>
              <a:r>
                <a:rPr lang="en-US" sz="1400" b="1" dirty="0">
                  <a:solidFill>
                    <a:schemeClr val="bg1"/>
                  </a:solidFill>
                  <a:latin typeface="Acumin Pro"/>
                </a:rPr>
                <a:t>or call </a:t>
              </a:r>
              <a:r>
                <a:rPr lang="en-US" sz="1400" dirty="0">
                  <a:solidFill>
                    <a:schemeClr val="bg1"/>
                  </a:solidFill>
                  <a:latin typeface="Acumin Pro"/>
                </a:rPr>
                <a:t>314-451-3555 </a:t>
              </a:r>
            </a:p>
          </p:txBody>
        </p:sp>
      </p:grpSp>
      <p:pic>
        <p:nvPicPr>
          <p:cNvPr id="9" name="Picture 8">
            <a:extLst>
              <a:ext uri="{FF2B5EF4-FFF2-40B4-BE49-F238E27FC236}">
                <a16:creationId xmlns:a16="http://schemas.microsoft.com/office/drawing/2014/main" id="{BD7A4562-7F8D-ECD7-0DC6-DECF99B0EA49}"/>
              </a:ext>
            </a:extLst>
          </p:cNvPr>
          <p:cNvPicPr>
            <a:picLocks noChangeAspect="1"/>
          </p:cNvPicPr>
          <p:nvPr/>
        </p:nvPicPr>
        <p:blipFill>
          <a:blip r:embed="rId7"/>
          <a:stretch>
            <a:fillRect/>
          </a:stretch>
        </p:blipFill>
        <p:spPr>
          <a:xfrm>
            <a:off x="6044357" y="627682"/>
            <a:ext cx="246540" cy="315248"/>
          </a:xfrm>
          <a:prstGeom prst="rect">
            <a:avLst/>
          </a:prstGeom>
        </p:spPr>
      </p:pic>
      <p:pic>
        <p:nvPicPr>
          <p:cNvPr id="10" name="Graphic 9" descr="Stars with solid fill">
            <a:extLst>
              <a:ext uri="{FF2B5EF4-FFF2-40B4-BE49-F238E27FC236}">
                <a16:creationId xmlns:a16="http://schemas.microsoft.com/office/drawing/2014/main" id="{FF592478-F747-979E-2F25-4345153AE4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0" y="275038"/>
            <a:ext cx="670148" cy="670148"/>
          </a:xfrm>
          <a:prstGeom prst="rect">
            <a:avLst/>
          </a:prstGeom>
        </p:spPr>
      </p:pic>
      <p:pic>
        <p:nvPicPr>
          <p:cNvPr id="12" name="Audio 11">
            <a:hlinkClick r:id="" action="ppaction://media"/>
            <a:extLst>
              <a:ext uri="{FF2B5EF4-FFF2-40B4-BE49-F238E27FC236}">
                <a16:creationId xmlns:a16="http://schemas.microsoft.com/office/drawing/2014/main" id="{933B283F-67C5-1FEA-689D-F1C01AD92E1B}"/>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342446338"/>
      </p:ext>
    </p:extLst>
  </p:cSld>
  <p:clrMapOvr>
    <a:masterClrMapping/>
  </p:clrMapOvr>
  <mc:AlternateContent xmlns:mc="http://schemas.openxmlformats.org/markup-compatibility/2006" xmlns:p14="http://schemas.microsoft.com/office/powerpoint/2010/main">
    <mc:Choice Requires="p14">
      <p:transition spd="slow" p14:dur="2000" advTm="22181"/>
    </mc:Choice>
    <mc:Fallback xmlns="">
      <p:transition spd="slow" advTm="22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72E94-0982-DE78-3F70-4F1E01D7F2B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12AA5F2-6000-F178-D564-EEFC6C3FA965}"/>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RX ‘N GO</a:t>
            </a:r>
          </a:p>
          <a:p>
            <a:endParaRPr lang="en-US" sz="1100" b="1" dirty="0">
              <a:latin typeface="Acumin Pro" panose="020B0504020202020204" pitchFamily="34" charset="77"/>
              <a:cs typeface="Arial" panose="020B0604020202020204" pitchFamily="34" charset="0"/>
            </a:endParaRPr>
          </a:p>
          <a:p>
            <a:endParaRPr lang="en-US" sz="1200" b="1" dirty="0">
              <a:latin typeface="Acumin Pro" panose="020B0504020202020204" pitchFamily="34" charset="77"/>
              <a:cs typeface="Arial" panose="020B0604020202020204" pitchFamily="34" charset="0"/>
            </a:endParaRPr>
          </a:p>
        </p:txBody>
      </p:sp>
      <p:sp>
        <p:nvSpPr>
          <p:cNvPr id="28" name="Slide Number Placeholder 11">
            <a:extLst>
              <a:ext uri="{FF2B5EF4-FFF2-40B4-BE49-F238E27FC236}">
                <a16:creationId xmlns:a16="http://schemas.microsoft.com/office/drawing/2014/main" id="{53246EB7-1CF4-3457-1D58-975B5562A055}"/>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RX ‘N GO  |</a:t>
            </a:r>
            <a:r>
              <a:rPr lang="en-US" sz="1100" dirty="0">
                <a:latin typeface="Montserrat SemiBold" pitchFamily="2" charset="77"/>
              </a:rPr>
              <a:t>  </a:t>
            </a:r>
            <a:fld id="{4DBBDB27-A8C4-BA4E-8D2C-F67AC33D86A2}" type="slidenum">
              <a:rPr lang="en-US" sz="1100" smtClean="0">
                <a:latin typeface="Montserrat SemiBold" pitchFamily="2" charset="77"/>
              </a:rPr>
              <a:pPr algn="ctr"/>
              <a:t>14</a:t>
            </a:fld>
            <a:endParaRPr lang="en-US" sz="1100" dirty="0">
              <a:latin typeface="Montserrat SemiBold" pitchFamily="2" charset="77"/>
            </a:endParaRPr>
          </a:p>
        </p:txBody>
      </p:sp>
      <p:sp>
        <p:nvSpPr>
          <p:cNvPr id="4" name="object 2">
            <a:extLst>
              <a:ext uri="{FF2B5EF4-FFF2-40B4-BE49-F238E27FC236}">
                <a16:creationId xmlns:a16="http://schemas.microsoft.com/office/drawing/2014/main" id="{A8117E74-6FBE-6494-B726-150A6842079B}"/>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6" name="TextBox 5">
            <a:extLst>
              <a:ext uri="{FF2B5EF4-FFF2-40B4-BE49-F238E27FC236}">
                <a16:creationId xmlns:a16="http://schemas.microsoft.com/office/drawing/2014/main" id="{C8F7D0B0-FECC-BC71-ED3C-F9376EFDB0A1}"/>
              </a:ext>
            </a:extLst>
          </p:cNvPr>
          <p:cNvSpPr txBox="1"/>
          <p:nvPr/>
        </p:nvSpPr>
        <p:spPr>
          <a:xfrm>
            <a:off x="455476" y="1041570"/>
            <a:ext cx="6853464" cy="8417689"/>
          </a:xfrm>
          <a:prstGeom prst="rect">
            <a:avLst/>
          </a:prstGeom>
          <a:noFill/>
        </p:spPr>
        <p:txBody>
          <a:bodyPr wrap="square">
            <a:spAutoFit/>
          </a:bodyPr>
          <a:lstStyle/>
          <a:p>
            <a:r>
              <a:rPr lang="en-US" sz="1400" b="1" kern="0" dirty="0">
                <a:solidFill>
                  <a:srgbClr val="D63347"/>
                </a:solidFill>
                <a:latin typeface="Acumin Pro" panose="020B0504020202020204" pitchFamily="34" charset="0"/>
                <a:cs typeface="Calibri" panose="020F0502020204030204" pitchFamily="34" charset="0"/>
              </a:rPr>
              <a:t>What is Rx ‘N Go?</a:t>
            </a:r>
          </a:p>
          <a:p>
            <a:endParaRPr lang="en-US" sz="1400" kern="0" dirty="0">
              <a:solidFill>
                <a:srgbClr val="D63347"/>
              </a:solidFill>
              <a:latin typeface="Acumin Pro" panose="020B0504020202020204" pitchFamily="34" charset="0"/>
              <a:cs typeface="Calibri" panose="020F0502020204030204" pitchFamily="34" charset="0"/>
            </a:endParaRPr>
          </a:p>
          <a:p>
            <a:r>
              <a:rPr lang="en-US" sz="1200" kern="0" dirty="0">
                <a:latin typeface="Acumin Pro" panose="020B0504020202020204" pitchFamily="34" charset="0"/>
                <a:cs typeface="Calibri" panose="020F0502020204030204" pitchFamily="34" charset="0"/>
              </a:rPr>
              <a:t>Rx ‘N Go is an optional mail-order pharmacy program for generic &amp; insulin medications. These medications are </a:t>
            </a:r>
            <a:r>
              <a:rPr lang="en-US" sz="1200" b="1" kern="0" dirty="0">
                <a:latin typeface="Acumin Pro" panose="020B0504020202020204" pitchFamily="34" charset="0"/>
                <a:cs typeface="Calibri" panose="020F0502020204030204" pitchFamily="34" charset="0"/>
              </a:rPr>
              <a:t>$0 copay and $0 delivery cost! </a:t>
            </a:r>
            <a:r>
              <a:rPr lang="en-US" sz="1200" kern="0" dirty="0">
                <a:latin typeface="Acumin Pro" panose="020B0504020202020204" pitchFamily="34" charset="0"/>
                <a:cs typeface="Calibri" panose="020F0502020204030204" pitchFamily="34" charset="0"/>
              </a:rPr>
              <a:t>There are approximately 1,300 generic maintenance &amp; insulin medications through Rx ‘N Go. Medications are 100% paid for by your employer and mailed to you at no cost! By using Rx ‘N Go, you can receive up to a 90-day supply of certain medications that treat conditions such as cholesterol, diabetes, hypertension, emotional health, asthma and more, as written by your doctor.</a:t>
            </a:r>
          </a:p>
          <a:p>
            <a:endParaRPr lang="en-US" sz="1200" kern="0" dirty="0">
              <a:latin typeface="Acumin Pro" panose="020B0504020202020204" pitchFamily="34" charset="0"/>
              <a:cs typeface="Calibri" panose="020F0502020204030204" pitchFamily="34" charset="0"/>
            </a:endParaRPr>
          </a:p>
          <a:p>
            <a:r>
              <a:rPr lang="en-US" sz="1200" b="1" kern="0" dirty="0">
                <a:latin typeface="Acumin Pro" panose="020B0504020202020204" pitchFamily="34" charset="0"/>
                <a:cs typeface="Calibri" panose="020F0502020204030204" pitchFamily="34" charset="0"/>
              </a:rPr>
              <a:t>To check if you medication is available through Rx ‘N Go, follow the steps below:</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Go to </a:t>
            </a:r>
            <a:r>
              <a:rPr lang="en-US" sz="1200" kern="0" dirty="0">
                <a:latin typeface="Acumin Pro" panose="020B0504020202020204" pitchFamily="34" charset="0"/>
                <a:cs typeface="Calibri" panose="020F0502020204030204" pitchFamily="34" charset="0"/>
                <a:hlinkClick r:id="rId4"/>
              </a:rPr>
              <a:t>www.rxngo.com</a:t>
            </a:r>
            <a:r>
              <a:rPr lang="en-US" sz="1200" kern="0" dirty="0">
                <a:latin typeface="Acumin Pro" panose="020B0504020202020204" pitchFamily="34" charset="0"/>
                <a:cs typeface="Calibri" panose="020F0502020204030204" pitchFamily="34" charset="0"/>
              </a:rPr>
              <a:t> and select the Medications tab</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Select your Employer &amp; Plan, or</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Search by Medication Name – if your medication is listed, it will be free!</a:t>
            </a:r>
          </a:p>
          <a:p>
            <a:pPr marL="685800" lvl="1" indent="-228600">
              <a:buFont typeface="+mj-lt"/>
              <a:buAutoNum type="arabicPeriod"/>
            </a:pPr>
            <a:endParaRPr lang="en-US" sz="1200" kern="0" dirty="0">
              <a:latin typeface="Acumin Pro" panose="020B0504020202020204" pitchFamily="34" charset="0"/>
              <a:cs typeface="Calibri" panose="020F0502020204030204" pitchFamily="34" charset="0"/>
            </a:endParaRPr>
          </a:p>
          <a:p>
            <a:r>
              <a:rPr lang="en-US" sz="1400" b="1" kern="0" dirty="0">
                <a:solidFill>
                  <a:srgbClr val="D63347"/>
                </a:solidFill>
                <a:latin typeface="Acumin Pro" panose="020B0504020202020204" pitchFamily="34" charset="0"/>
                <a:cs typeface="Calibri" panose="020F0502020204030204" pitchFamily="34" charset="0"/>
              </a:rPr>
              <a:t>How it works</a:t>
            </a:r>
          </a:p>
          <a:p>
            <a:endParaRPr lang="en-US" sz="1400" kern="0" dirty="0">
              <a:solidFill>
                <a:srgbClr val="D63347"/>
              </a:solidFill>
              <a:latin typeface="Acumin Pro" panose="020B0504020202020204" pitchFamily="34" charset="0"/>
              <a:cs typeface="Calibri" panose="020F0502020204030204" pitchFamily="34" charset="0"/>
            </a:endParaRPr>
          </a:p>
          <a:p>
            <a:r>
              <a:rPr lang="en-US" sz="1200" kern="0" dirty="0">
                <a:latin typeface="Acumin Pro" panose="020B0504020202020204" pitchFamily="34" charset="0"/>
                <a:cs typeface="Calibri" panose="020F0502020204030204" pitchFamily="34" charset="0"/>
              </a:rPr>
              <a:t>Rx ‘N Go is separate from your medical insurance. If you would like to take advantage of the program, you MUST sign up directly with Rx ‘N Go. To get registered, follow the instructions below: </a:t>
            </a:r>
          </a:p>
          <a:p>
            <a:endParaRPr lang="en-US" sz="1200" kern="0" dirty="0">
              <a:latin typeface="Acumin Pro" panose="020B0504020202020204" pitchFamily="34" charset="0"/>
              <a:cs typeface="Calibri" panose="020F0502020204030204" pitchFamily="34" charset="0"/>
            </a:endParaRPr>
          </a:p>
          <a:p>
            <a:pPr marL="228600" indent="-228600">
              <a:buFont typeface="+mj-lt"/>
              <a:buAutoNum type="arabicPeriod"/>
            </a:pPr>
            <a:r>
              <a:rPr lang="en-US" sz="1200" b="1" kern="0" dirty="0">
                <a:latin typeface="Acumin Pro" panose="020B0504020202020204" pitchFamily="34" charset="0"/>
                <a:cs typeface="Calibri" panose="020F0502020204030204" pitchFamily="34" charset="0"/>
              </a:rPr>
              <a:t>Check Medication Availability</a:t>
            </a:r>
            <a:r>
              <a:rPr lang="en-US" sz="1200" kern="0" dirty="0">
                <a:latin typeface="Acumin Pro" panose="020B0504020202020204" pitchFamily="34" charset="0"/>
                <a:cs typeface="Calibri" panose="020F0502020204030204" pitchFamily="34" charset="0"/>
              </a:rPr>
              <a:t>: Search </a:t>
            </a:r>
            <a:r>
              <a:rPr lang="en-US" sz="1200" kern="0" dirty="0">
                <a:latin typeface="Acumin Pro" panose="020B0504020202020204" pitchFamily="34" charset="0"/>
                <a:cs typeface="Calibri" panose="020F0502020204030204" pitchFamily="34" charset="0"/>
                <a:hlinkClick r:id="rId5"/>
              </a:rPr>
              <a:t>Medications</a:t>
            </a:r>
            <a:r>
              <a:rPr lang="en-US" sz="1200" kern="0" dirty="0">
                <a:latin typeface="Acumin Pro" panose="020B0504020202020204" pitchFamily="34" charset="0"/>
                <a:cs typeface="Calibri" panose="020F0502020204030204" pitchFamily="34" charset="0"/>
              </a:rPr>
              <a:t> to see if your generic or insulin Rx is covered under your employer’s plan or call 888-697-9646.</a:t>
            </a:r>
          </a:p>
          <a:p>
            <a:pPr marL="228600" indent="-228600">
              <a:spcBef>
                <a:spcPts val="600"/>
              </a:spcBef>
              <a:buFont typeface="+mj-lt"/>
              <a:buAutoNum type="arabicPeriod"/>
            </a:pPr>
            <a:r>
              <a:rPr lang="en-US" sz="1200" b="1" kern="0" dirty="0">
                <a:latin typeface="Acumin Pro" panose="020B0504020202020204" pitchFamily="34" charset="0"/>
                <a:cs typeface="Calibri" panose="020F0502020204030204" pitchFamily="34" charset="0"/>
              </a:rPr>
              <a:t>Register in Minutes</a:t>
            </a:r>
            <a:r>
              <a:rPr lang="en-US" sz="1200" kern="0" dirty="0">
                <a:latin typeface="Acumin Pro" panose="020B0504020202020204" pitchFamily="34" charset="0"/>
                <a:cs typeface="Calibri" panose="020F0502020204030204" pitchFamily="34" charset="0"/>
              </a:rPr>
              <a:t>: Set up your account with ease. We just need your full name, DOB, shipping address, phone number and your employer's name. We do not ask for any insurance or credit card information. You can </a:t>
            </a:r>
            <a:r>
              <a:rPr lang="en-US" sz="1200" kern="0" dirty="0">
                <a:latin typeface="Acumin Pro" panose="020B0504020202020204" pitchFamily="34" charset="0"/>
                <a:cs typeface="Calibri" panose="020F0502020204030204" pitchFamily="34" charset="0"/>
                <a:hlinkClick r:id="rId6"/>
              </a:rPr>
              <a:t>Register Online </a:t>
            </a:r>
            <a:r>
              <a:rPr lang="en-US" sz="1200" kern="0" dirty="0">
                <a:latin typeface="Acumin Pro" panose="020B0504020202020204" pitchFamily="34" charset="0"/>
                <a:cs typeface="Calibri" panose="020F0502020204030204" pitchFamily="34" charset="0"/>
              </a:rPr>
              <a:t>or by calling 888-697-9646.</a:t>
            </a:r>
          </a:p>
          <a:p>
            <a:pPr marL="228600" indent="-228600">
              <a:spcBef>
                <a:spcPts val="600"/>
              </a:spcBef>
              <a:buFont typeface="+mj-lt"/>
              <a:buAutoNum type="arabicPeriod"/>
            </a:pPr>
            <a:r>
              <a:rPr lang="en-US" sz="1200" b="1" kern="0" dirty="0">
                <a:latin typeface="Acumin Pro" panose="020B0504020202020204" pitchFamily="34" charset="0"/>
                <a:cs typeface="Calibri" panose="020F0502020204030204" pitchFamily="34" charset="0"/>
              </a:rPr>
              <a:t>Submit Your Prescription with Auto-Refills</a:t>
            </a:r>
            <a:r>
              <a:rPr lang="en-US" sz="1200" kern="0" dirty="0">
                <a:latin typeface="Acumin Pro" panose="020B0504020202020204" pitchFamily="34" charset="0"/>
                <a:cs typeface="Calibri" panose="020F0502020204030204" pitchFamily="34" charset="0"/>
              </a:rPr>
              <a:t>: The friendly Rx ‘N Go customer service team makes the process quick and easy! Already have an existing prescription? Our pharmacy, Transition Pharmacy, can work with your pharmacy to transfer it to Rx ‘N Go.</a:t>
            </a:r>
          </a:p>
          <a:p>
            <a:pPr>
              <a:spcBef>
                <a:spcPts val="1200"/>
              </a:spcBef>
            </a:pPr>
            <a:r>
              <a:rPr lang="en-US" sz="1200" kern="0" dirty="0">
                <a:latin typeface="Acumin Pro" panose="020B0504020202020204" pitchFamily="34" charset="0"/>
                <a:cs typeface="Calibri" panose="020F0502020204030204" pitchFamily="34" charset="0"/>
              </a:rPr>
              <a:t>Have your doctor submit the prescription via:</a:t>
            </a: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r>
              <a:rPr lang="en-US" sz="1200" kern="0" dirty="0">
                <a:latin typeface="Acumin Pro" panose="020B0504020202020204" pitchFamily="34" charset="0"/>
                <a:cs typeface="Calibri" panose="020F0502020204030204" pitchFamily="34" charset="0"/>
              </a:rPr>
              <a:t>Mail your prescriptions to the following address:</a:t>
            </a:r>
          </a:p>
          <a:p>
            <a:pPr>
              <a:spcBef>
                <a:spcPts val="600"/>
              </a:spcBef>
            </a:pPr>
            <a:r>
              <a:rPr lang="en-US" sz="1200" kern="0" dirty="0">
                <a:latin typeface="Acumin Pro" panose="020B0504020202020204" pitchFamily="34" charset="0"/>
                <a:cs typeface="Calibri" panose="020F0502020204030204" pitchFamily="34" charset="0"/>
              </a:rPr>
              <a:t>Rx ‘N Go c/o Transition Pharmacy</a:t>
            </a:r>
          </a:p>
          <a:p>
            <a:r>
              <a:rPr lang="en-US" sz="1200" kern="0" dirty="0">
                <a:latin typeface="Acumin Pro" panose="020B0504020202020204" pitchFamily="34" charset="0"/>
                <a:cs typeface="Calibri" panose="020F0502020204030204" pitchFamily="34" charset="0"/>
              </a:rPr>
              <a:t>2546 Metropolitan Dr. </a:t>
            </a:r>
          </a:p>
          <a:p>
            <a:r>
              <a:rPr lang="en-US" sz="1200" kern="0" dirty="0" err="1">
                <a:latin typeface="Acumin Pro" panose="020B0504020202020204" pitchFamily="34" charset="0"/>
                <a:cs typeface="Calibri" panose="020F0502020204030204" pitchFamily="34" charset="0"/>
              </a:rPr>
              <a:t>Trevose</a:t>
            </a:r>
            <a:r>
              <a:rPr lang="en-US" sz="1200" kern="0" dirty="0">
                <a:latin typeface="Acumin Pro" panose="020B0504020202020204" pitchFamily="34" charset="0"/>
                <a:cs typeface="Calibri" panose="020F0502020204030204" pitchFamily="34" charset="0"/>
              </a:rPr>
              <a:t>, PA 19053</a:t>
            </a:r>
          </a:p>
          <a:p>
            <a:endParaRPr lang="en-US" sz="1200" kern="0" dirty="0">
              <a:latin typeface="Acumin Pro" panose="020B0504020202020204" pitchFamily="34" charset="0"/>
              <a:cs typeface="Calibri" panose="020F0502020204030204" pitchFamily="34" charset="0"/>
            </a:endParaRPr>
          </a:p>
          <a:p>
            <a:pPr algn="ctr"/>
            <a:endParaRPr lang="en-US" sz="1200" kern="0" dirty="0">
              <a:latin typeface="Acumin Pro" panose="020B0504020202020204" pitchFamily="34" charset="0"/>
              <a:cs typeface="Calibri" panose="020F0502020204030204" pitchFamily="34" charset="0"/>
            </a:endParaRPr>
          </a:p>
          <a:p>
            <a:pPr algn="ctr"/>
            <a:r>
              <a:rPr lang="en-US" sz="1200" b="1" kern="0" dirty="0">
                <a:latin typeface="Acumin Pro" panose="020B0504020202020204" pitchFamily="34" charset="0"/>
                <a:cs typeface="Calibri" panose="020F0502020204030204" pitchFamily="34" charset="0"/>
              </a:rPr>
              <a:t>Questions?</a:t>
            </a:r>
            <a:r>
              <a:rPr lang="en-US" sz="1200" kern="0" dirty="0">
                <a:latin typeface="Acumin Pro" panose="020B0504020202020204" pitchFamily="34" charset="0"/>
                <a:cs typeface="Calibri" panose="020F0502020204030204" pitchFamily="34" charset="0"/>
              </a:rPr>
              <a:t> Contact Customer Support at</a:t>
            </a:r>
          </a:p>
          <a:p>
            <a:pPr algn="ctr"/>
            <a:r>
              <a:rPr lang="en-US" sz="1200" kern="0" dirty="0">
                <a:latin typeface="Acumin Pro" panose="020B0504020202020204" pitchFamily="34" charset="0"/>
                <a:cs typeface="Calibri" panose="020F0502020204030204" pitchFamily="34" charset="0"/>
                <a:hlinkClick r:id="rId7"/>
              </a:rPr>
              <a:t>rxngo@transitionrx.com</a:t>
            </a:r>
            <a:r>
              <a:rPr lang="en-US" sz="1200" kern="0" dirty="0">
                <a:latin typeface="Acumin Pro" panose="020B0504020202020204" pitchFamily="34" charset="0"/>
                <a:cs typeface="Calibri" panose="020F0502020204030204" pitchFamily="34" charset="0"/>
              </a:rPr>
              <a:t> or 888-697-6946</a:t>
            </a:r>
          </a:p>
        </p:txBody>
      </p:sp>
      <p:pic>
        <p:nvPicPr>
          <p:cNvPr id="2050" name="Picture 2" descr="Claire Gilmore - Client First $0 ...">
            <a:extLst>
              <a:ext uri="{FF2B5EF4-FFF2-40B4-BE49-F238E27FC236}">
                <a16:creationId xmlns:a16="http://schemas.microsoft.com/office/drawing/2014/main" id="{C64315E7-CA44-84A2-F06B-5B4B50A132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1999" y="603510"/>
            <a:ext cx="2780801" cy="6921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A1D4F6B-1AD2-1FD5-14C1-4510F371E9A1}"/>
              </a:ext>
            </a:extLst>
          </p:cNvPr>
          <p:cNvSpPr txBox="1"/>
          <p:nvPr/>
        </p:nvSpPr>
        <p:spPr>
          <a:xfrm>
            <a:off x="596900" y="6890004"/>
            <a:ext cx="1423505" cy="492443"/>
          </a:xfrm>
          <a:prstGeom prst="rect">
            <a:avLst/>
          </a:prstGeom>
          <a:noFill/>
        </p:spPr>
        <p:txBody>
          <a:bodyPr wrap="square" rtlCol="0">
            <a:spAutoFit/>
          </a:bodyPr>
          <a:lstStyle/>
          <a:p>
            <a:r>
              <a:rPr lang="en-US" sz="1200" u="sng" dirty="0">
                <a:latin typeface="Acumin Pro" panose="020B0504020202020204" pitchFamily="34" charset="0"/>
              </a:rPr>
              <a:t>Phone</a:t>
            </a:r>
          </a:p>
          <a:p>
            <a:r>
              <a:rPr lang="en-US" sz="1400" dirty="0">
                <a:latin typeface="Acumin Pro" panose="020B0504020202020204" pitchFamily="34" charset="0"/>
              </a:rPr>
              <a:t>888-697-9646</a:t>
            </a:r>
          </a:p>
        </p:txBody>
      </p:sp>
      <p:sp>
        <p:nvSpPr>
          <p:cNvPr id="11" name="TextBox 10">
            <a:extLst>
              <a:ext uri="{FF2B5EF4-FFF2-40B4-BE49-F238E27FC236}">
                <a16:creationId xmlns:a16="http://schemas.microsoft.com/office/drawing/2014/main" id="{192BD3F0-BDC6-9BE9-878A-26F36B6A032F}"/>
              </a:ext>
            </a:extLst>
          </p:cNvPr>
          <p:cNvSpPr txBox="1"/>
          <p:nvPr/>
        </p:nvSpPr>
        <p:spPr>
          <a:xfrm>
            <a:off x="2683567" y="6890004"/>
            <a:ext cx="1423504" cy="492443"/>
          </a:xfrm>
          <a:prstGeom prst="rect">
            <a:avLst/>
          </a:prstGeom>
          <a:noFill/>
        </p:spPr>
        <p:txBody>
          <a:bodyPr wrap="square" rtlCol="0">
            <a:spAutoFit/>
          </a:bodyPr>
          <a:lstStyle/>
          <a:p>
            <a:r>
              <a:rPr lang="en-US" sz="1200" u="sng" dirty="0">
                <a:latin typeface="Acumin Pro" panose="020B0504020202020204" pitchFamily="34" charset="0"/>
              </a:rPr>
              <a:t>Fax</a:t>
            </a:r>
          </a:p>
          <a:p>
            <a:r>
              <a:rPr lang="en-US" sz="1400" dirty="0">
                <a:latin typeface="Acumin Pro" panose="020B0504020202020204" pitchFamily="34" charset="0"/>
              </a:rPr>
              <a:t>888-697-0646</a:t>
            </a:r>
          </a:p>
        </p:txBody>
      </p:sp>
      <p:sp>
        <p:nvSpPr>
          <p:cNvPr id="12" name="TextBox 11">
            <a:extLst>
              <a:ext uri="{FF2B5EF4-FFF2-40B4-BE49-F238E27FC236}">
                <a16:creationId xmlns:a16="http://schemas.microsoft.com/office/drawing/2014/main" id="{0969B4B5-FB19-3B20-C91D-77B703A10D97}"/>
              </a:ext>
            </a:extLst>
          </p:cNvPr>
          <p:cNvSpPr txBox="1"/>
          <p:nvPr/>
        </p:nvSpPr>
        <p:spPr>
          <a:xfrm>
            <a:off x="4770233" y="6890003"/>
            <a:ext cx="2220105" cy="707886"/>
          </a:xfrm>
          <a:prstGeom prst="rect">
            <a:avLst/>
          </a:prstGeom>
          <a:noFill/>
        </p:spPr>
        <p:txBody>
          <a:bodyPr wrap="square" rtlCol="0">
            <a:spAutoFit/>
          </a:bodyPr>
          <a:lstStyle/>
          <a:p>
            <a:r>
              <a:rPr lang="en-US" sz="1200" u="sng" dirty="0">
                <a:latin typeface="Acumin Pro" panose="020B0504020202020204" pitchFamily="34" charset="0"/>
              </a:rPr>
              <a:t>Escribe</a:t>
            </a:r>
          </a:p>
          <a:p>
            <a:r>
              <a:rPr lang="en-US" sz="1400" dirty="0">
                <a:latin typeface="Acumin Pro" panose="020B0504020202020204" pitchFamily="34" charset="0"/>
              </a:rPr>
              <a:t>Transition Pharmacy (PA)</a:t>
            </a:r>
          </a:p>
          <a:p>
            <a:r>
              <a:rPr lang="en-US" sz="1400" dirty="0">
                <a:latin typeface="Acumin Pro" panose="020B0504020202020204" pitchFamily="34" charset="0"/>
              </a:rPr>
              <a:t>NPI # 1336325265</a:t>
            </a:r>
          </a:p>
        </p:txBody>
      </p:sp>
      <p:pic>
        <p:nvPicPr>
          <p:cNvPr id="2" name="Picture 1">
            <a:extLst>
              <a:ext uri="{FF2B5EF4-FFF2-40B4-BE49-F238E27FC236}">
                <a16:creationId xmlns:a16="http://schemas.microsoft.com/office/drawing/2014/main" id="{FBBE4A65-C00A-6268-A4B3-1F06A4D042E5}"/>
              </a:ext>
            </a:extLst>
          </p:cNvPr>
          <p:cNvPicPr>
            <a:picLocks noChangeAspect="1"/>
          </p:cNvPicPr>
          <p:nvPr/>
        </p:nvPicPr>
        <p:blipFill>
          <a:blip r:embed="rId9"/>
          <a:stretch>
            <a:fillRect/>
          </a:stretch>
        </p:blipFill>
        <p:spPr>
          <a:xfrm>
            <a:off x="1773865" y="627682"/>
            <a:ext cx="246540" cy="315248"/>
          </a:xfrm>
          <a:prstGeom prst="rect">
            <a:avLst/>
          </a:prstGeom>
        </p:spPr>
      </p:pic>
      <p:pic>
        <p:nvPicPr>
          <p:cNvPr id="7" name="Audio 6">
            <a:hlinkClick r:id="" action="ppaction://media"/>
            <a:extLst>
              <a:ext uri="{FF2B5EF4-FFF2-40B4-BE49-F238E27FC236}">
                <a16:creationId xmlns:a16="http://schemas.microsoft.com/office/drawing/2014/main" id="{4FE806F7-6221-C8A8-A3AF-63A661C07674}"/>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957489505"/>
      </p:ext>
    </p:extLst>
  </p:cSld>
  <p:clrMapOvr>
    <a:masterClrMapping/>
  </p:clrMapOvr>
  <mc:AlternateContent xmlns:mc="http://schemas.openxmlformats.org/markup-compatibility/2006" xmlns:p14="http://schemas.microsoft.com/office/powerpoint/2010/main">
    <mc:Choice Requires="p14">
      <p:transition spd="slow" p14:dur="2000" advTm="25941"/>
    </mc:Choice>
    <mc:Fallback xmlns="">
      <p:transition spd="slow" advTm="25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KAIA HEALTH – VIRTUAL PHYSICAL THERAPY</a:t>
            </a:r>
          </a:p>
          <a:p>
            <a:endParaRPr lang="en-US" sz="1100" b="1" dirty="0">
              <a:latin typeface="Acumin Pro" panose="020B0504020202020204" pitchFamily="34" charset="77"/>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KAIA HEALTH  |</a:t>
            </a:r>
            <a:r>
              <a:rPr lang="en-US" sz="1100" dirty="0">
                <a:latin typeface="Montserrat SemiBold" pitchFamily="2" charset="77"/>
              </a:rPr>
              <a:t>  </a:t>
            </a:r>
            <a:fld id="{4DBBDB27-A8C4-BA4E-8D2C-F67AC33D86A2}" type="slidenum">
              <a:rPr lang="en-US" sz="1100" smtClean="0">
                <a:latin typeface="Montserrat SemiBold" pitchFamily="2" charset="77"/>
              </a:rPr>
              <a:pPr algn="ctr"/>
              <a:t>15</a:t>
            </a:fld>
            <a:endParaRPr lang="en-US" sz="1100" dirty="0">
              <a:latin typeface="Montserrat SemiBold" pitchFamily="2" charset="77"/>
            </a:endParaRPr>
          </a:p>
        </p:txBody>
      </p:sp>
      <p:sp>
        <p:nvSpPr>
          <p:cNvPr id="6" name="object 2">
            <a:extLst>
              <a:ext uri="{FF2B5EF4-FFF2-40B4-BE49-F238E27FC236}">
                <a16:creationId xmlns:a16="http://schemas.microsoft.com/office/drawing/2014/main" id="{D19F7EE8-BB30-5303-686D-393C54DAA5E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1" name="Picture 10">
            <a:extLst>
              <a:ext uri="{FF2B5EF4-FFF2-40B4-BE49-F238E27FC236}">
                <a16:creationId xmlns:a16="http://schemas.microsoft.com/office/drawing/2014/main" id="{AB05BB49-412E-E24F-7900-6990D46DE1A1}"/>
              </a:ext>
            </a:extLst>
          </p:cNvPr>
          <p:cNvPicPr>
            <a:picLocks noChangeAspect="1"/>
          </p:cNvPicPr>
          <p:nvPr/>
        </p:nvPicPr>
        <p:blipFill>
          <a:blip r:embed="rId4"/>
          <a:stretch>
            <a:fillRect/>
          </a:stretch>
        </p:blipFill>
        <p:spPr>
          <a:xfrm>
            <a:off x="5974615" y="650875"/>
            <a:ext cx="316992" cy="292608"/>
          </a:xfrm>
          <a:prstGeom prst="rect">
            <a:avLst/>
          </a:prstGeom>
        </p:spPr>
      </p:pic>
      <p:pic>
        <p:nvPicPr>
          <p:cNvPr id="17" name="Picture 16">
            <a:extLst>
              <a:ext uri="{FF2B5EF4-FFF2-40B4-BE49-F238E27FC236}">
                <a16:creationId xmlns:a16="http://schemas.microsoft.com/office/drawing/2014/main" id="{2A08A706-4634-B339-D956-BC9307946922}"/>
              </a:ext>
            </a:extLst>
          </p:cNvPr>
          <p:cNvPicPr>
            <a:picLocks noChangeAspect="1"/>
          </p:cNvPicPr>
          <p:nvPr/>
        </p:nvPicPr>
        <p:blipFill>
          <a:blip r:embed="rId5"/>
          <a:stretch>
            <a:fillRect/>
          </a:stretch>
        </p:blipFill>
        <p:spPr>
          <a:xfrm>
            <a:off x="313293" y="966676"/>
            <a:ext cx="7145813" cy="5926623"/>
          </a:xfrm>
          <a:prstGeom prst="rect">
            <a:avLst/>
          </a:prstGeom>
        </p:spPr>
      </p:pic>
      <p:pic>
        <p:nvPicPr>
          <p:cNvPr id="19" name="Picture 18">
            <a:extLst>
              <a:ext uri="{FF2B5EF4-FFF2-40B4-BE49-F238E27FC236}">
                <a16:creationId xmlns:a16="http://schemas.microsoft.com/office/drawing/2014/main" id="{6B36F689-C697-F47C-44E0-4E5DF4D8C4C3}"/>
              </a:ext>
            </a:extLst>
          </p:cNvPr>
          <p:cNvPicPr>
            <a:picLocks noChangeAspect="1"/>
          </p:cNvPicPr>
          <p:nvPr/>
        </p:nvPicPr>
        <p:blipFill>
          <a:blip r:embed="rId6"/>
          <a:srcRect r="7586"/>
          <a:stretch>
            <a:fillRect/>
          </a:stretch>
        </p:blipFill>
        <p:spPr>
          <a:xfrm>
            <a:off x="1206812" y="6880536"/>
            <a:ext cx="1523136" cy="2596425"/>
          </a:xfrm>
          <a:prstGeom prst="rect">
            <a:avLst/>
          </a:prstGeom>
        </p:spPr>
      </p:pic>
      <p:pic>
        <p:nvPicPr>
          <p:cNvPr id="22" name="Picture 21">
            <a:extLst>
              <a:ext uri="{FF2B5EF4-FFF2-40B4-BE49-F238E27FC236}">
                <a16:creationId xmlns:a16="http://schemas.microsoft.com/office/drawing/2014/main" id="{813EBDD9-CC49-719F-3B25-1A3309C7D6BD}"/>
              </a:ext>
            </a:extLst>
          </p:cNvPr>
          <p:cNvPicPr>
            <a:picLocks noChangeAspect="1"/>
          </p:cNvPicPr>
          <p:nvPr/>
        </p:nvPicPr>
        <p:blipFill>
          <a:blip r:embed="rId7"/>
          <a:stretch>
            <a:fillRect/>
          </a:stretch>
        </p:blipFill>
        <p:spPr>
          <a:xfrm>
            <a:off x="2700027" y="7364674"/>
            <a:ext cx="4476006" cy="1607048"/>
          </a:xfrm>
          <a:prstGeom prst="rect">
            <a:avLst/>
          </a:prstGeom>
        </p:spPr>
      </p:pic>
      <p:pic>
        <p:nvPicPr>
          <p:cNvPr id="3" name="Audio 2">
            <a:hlinkClick r:id="" action="ppaction://media"/>
            <a:extLst>
              <a:ext uri="{FF2B5EF4-FFF2-40B4-BE49-F238E27FC236}">
                <a16:creationId xmlns:a16="http://schemas.microsoft.com/office/drawing/2014/main" id="{99353F6E-BF99-3683-99C7-8AC80AE3F60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16071955"/>
      </p:ext>
    </p:extLst>
  </p:cSld>
  <p:clrMapOvr>
    <a:masterClrMapping/>
  </p:clrMapOvr>
  <mc:AlternateContent xmlns:mc="http://schemas.openxmlformats.org/markup-compatibility/2006" xmlns:p14="http://schemas.microsoft.com/office/powerpoint/2010/main">
    <mc:Choice Requires="p14">
      <p:transition spd="slow" p14:dur="2000" advTm="14619"/>
    </mc:Choice>
    <mc:Fallback xmlns="">
      <p:transition spd="slow" advTm="14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606024" y="627682"/>
            <a:ext cx="6413500" cy="3577903"/>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pitchFamily="2" charset="77"/>
                <a:cs typeface="Montserrat"/>
              </a:rPr>
              <a:t>HEALTHJOY</a:t>
            </a:r>
            <a:endParaRPr lang="en-US" sz="1100" b="1" dirty="0">
              <a:highlight>
                <a:srgbClr val="FFFF00"/>
              </a:highlight>
              <a:latin typeface="Acumin Pro" panose="020B0504020202020204" pitchFamily="34" charset="0"/>
              <a:cs typeface="Arial" panose="020B0604020202020204" pitchFamily="34" charset="0"/>
            </a:endParaRPr>
          </a:p>
          <a:p>
            <a:r>
              <a:rPr lang="en-US" sz="1200" b="1" dirty="0">
                <a:latin typeface="Acumin Pro" panose="020B0504020202020204" pitchFamily="34" charset="0"/>
                <a:cs typeface="Arial" panose="020B0604020202020204" pitchFamily="34" charset="0"/>
              </a:rPr>
              <a:t>HealthJoy is an app that allows you to easily find, understand, and use your benefits. </a:t>
            </a:r>
          </a:p>
          <a:p>
            <a:endParaRPr lang="en-US" sz="1200" dirty="0">
              <a:latin typeface="Acumin Pro" panose="020B0504020202020204" pitchFamily="34" charset="0"/>
              <a:cs typeface="Arial" panose="020B0604020202020204" pitchFamily="34" charset="0"/>
            </a:endParaRPr>
          </a:p>
          <a:p>
            <a:r>
              <a:rPr lang="en-US" sz="1200" b="1" dirty="0">
                <a:latin typeface="Acumin Pro" panose="020B0504020202020204" pitchFamily="34" charset="0"/>
                <a:cs typeface="Arial" panose="020B0604020202020204" pitchFamily="34" charset="0"/>
              </a:rPr>
              <a:t>With HealthJoy, you can: </a:t>
            </a:r>
          </a:p>
          <a:p>
            <a:pPr marL="210312" indent="-118872">
              <a:spcBef>
                <a:spcPts val="600"/>
              </a:spcBef>
              <a:buFont typeface="Arial" panose="020B0604020202020204" pitchFamily="34" charset="0"/>
              <a:buChar char="•"/>
            </a:pPr>
            <a:r>
              <a:rPr lang="en-US" sz="1200" b="1" dirty="0">
                <a:solidFill>
                  <a:srgbClr val="222325"/>
                </a:solidFill>
                <a:latin typeface="Acumin Pro" panose="020B0504020202020204" pitchFamily="34" charset="0"/>
              </a:rPr>
              <a:t>View all your benefits in one place</a:t>
            </a:r>
            <a:r>
              <a:rPr lang="en-US" sz="1200" dirty="0">
                <a:solidFill>
                  <a:srgbClr val="222325"/>
                </a:solidFill>
                <a:latin typeface="Acumin Pro" panose="020B0504020202020204" pitchFamily="34" charset="0"/>
              </a:rPr>
              <a:t>—Access digital versions of your benefits cards in your HealthJoy wallet. </a:t>
            </a:r>
            <a:endParaRPr lang="en-US" sz="1200" dirty="0">
              <a:latin typeface="Acumin Pro" panose="020B0504020202020204" pitchFamily="34" charset="0"/>
              <a:cs typeface="Arial" panose="020B0604020202020204" pitchFamily="34" charset="0"/>
            </a:endParaRPr>
          </a:p>
          <a:p>
            <a:pPr marL="210312" indent="-118872">
              <a:spcBef>
                <a:spcPts val="200"/>
              </a:spcBef>
              <a:buFont typeface="Arial" panose="020B0604020202020204" pitchFamily="34" charset="0"/>
              <a:buChar char="•"/>
            </a:pPr>
            <a:r>
              <a:rPr lang="en-US" sz="1200" b="1" dirty="0">
                <a:latin typeface="Acumin Pro" panose="020B0504020202020204" pitchFamily="34" charset="0"/>
                <a:cs typeface="Arial" panose="020B0604020202020204" pitchFamily="34" charset="0"/>
              </a:rPr>
              <a:t>Find care</a:t>
            </a:r>
            <a:r>
              <a:rPr lang="en-US" sz="1200" dirty="0">
                <a:latin typeface="Acumin Pro" panose="020B0504020202020204" pitchFamily="34" charset="0"/>
                <a:cs typeface="Arial" panose="020B0604020202020204" pitchFamily="34" charset="0"/>
              </a:rPr>
              <a:t>—S</a:t>
            </a:r>
            <a:r>
              <a:rPr lang="en-US" sz="1200" b="0" i="0" dirty="0">
                <a:solidFill>
                  <a:srgbClr val="222325"/>
                </a:solidFill>
                <a:effectLst/>
                <a:latin typeface="Acumin Pro" panose="020B0504020202020204" pitchFamily="34" charset="0"/>
              </a:rPr>
              <a:t>earch for in-network doctors, facilities, and pharmacies. </a:t>
            </a:r>
            <a:r>
              <a:rPr lang="en-US" sz="1200" b="1" i="0" dirty="0">
                <a:solidFill>
                  <a:srgbClr val="D63347"/>
                </a:solidFill>
                <a:effectLst/>
                <a:latin typeface="Acumin Pro" panose="020B0504020202020204" pitchFamily="34" charset="0"/>
              </a:rPr>
              <a:t>Ready for your next appointment or have any questions? </a:t>
            </a:r>
            <a:r>
              <a:rPr lang="en-US" sz="1200" b="0" i="0" dirty="0">
                <a:solidFill>
                  <a:srgbClr val="222325"/>
                </a:solidFill>
                <a:effectLst/>
                <a:latin typeface="Acumin Pro" panose="020B0504020202020204" pitchFamily="34" charset="0"/>
              </a:rPr>
              <a:t>The c</a:t>
            </a:r>
            <a:r>
              <a:rPr lang="en-US" sz="1200" dirty="0">
                <a:solidFill>
                  <a:srgbClr val="222325"/>
                </a:solidFill>
                <a:latin typeface="Acumin Pro" panose="020B0504020202020204" pitchFamily="34" charset="0"/>
              </a:rPr>
              <a:t>oncierge team can schedule an appointment on your behalf!</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Get answers</a:t>
            </a:r>
            <a:r>
              <a:rPr lang="en-US" sz="1200" dirty="0">
                <a:solidFill>
                  <a:srgbClr val="222325"/>
                </a:solidFill>
                <a:latin typeface="Acumin Pro" panose="020B0504020202020204" pitchFamily="34" charset="0"/>
              </a:rPr>
              <a:t>—The concierge team is here to answer any of your benefits questions and can provide personalized health recommendations, guiding you to the right benefits at the right moment.</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Find savings on your medications</a:t>
            </a:r>
            <a:r>
              <a:rPr lang="en-US" sz="1200" dirty="0">
                <a:solidFill>
                  <a:srgbClr val="222325"/>
                </a:solidFill>
                <a:latin typeface="Acumin Pro" panose="020B0504020202020204" pitchFamily="34" charset="0"/>
              </a:rPr>
              <a:t>—The HealthJoy team can review your medications list and identify lower-cost alternatives. </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Connect with a medical professional </a:t>
            </a:r>
            <a:r>
              <a:rPr lang="en-US" sz="1200" dirty="0">
                <a:solidFill>
                  <a:srgbClr val="222325"/>
                </a:solidFill>
                <a:latin typeface="Acumin Pro" panose="020B0504020202020204" pitchFamily="34" charset="0"/>
              </a:rPr>
              <a:t>any time, anywhere—24/7/365. </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Medical bill review</a:t>
            </a:r>
            <a:r>
              <a:rPr lang="en-US" sz="1200" dirty="0">
                <a:solidFill>
                  <a:srgbClr val="222325"/>
                </a:solidFill>
                <a:latin typeface="Acumin Pro" panose="020B0504020202020204" pitchFamily="34" charset="0"/>
              </a:rPr>
              <a:t>—The HealthJoy team can explain your bill and even negotiate with providers to save you money. Email your bill to groups@healthjoy.com. </a:t>
            </a:r>
            <a:endParaRPr lang="en-US" sz="1200" dirty="0">
              <a:latin typeface="Acumin Pro" panose="020B05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HEALTHJOY  |</a:t>
            </a:r>
            <a:r>
              <a:rPr lang="en-US" sz="1100">
                <a:latin typeface="Montserrat SemiBold" pitchFamily="2" charset="77"/>
              </a:rPr>
              <a:t>  </a:t>
            </a:r>
            <a:fld id="{4DBBDB27-A8C4-BA4E-8D2C-F67AC33D86A2}" type="slidenum">
              <a:rPr lang="en-US" sz="1100" smtClean="0">
                <a:latin typeface="Montserrat SemiBold" pitchFamily="2" charset="77"/>
              </a:rPr>
              <a:pPr algn="ctr"/>
              <a:t>16</a:t>
            </a:fld>
            <a:endParaRPr lang="en-US" sz="1100">
              <a:latin typeface="Montserrat SemiBold" pitchFamily="2" charset="77"/>
            </a:endParaRPr>
          </a:p>
        </p:txBody>
      </p:sp>
      <p:sp>
        <p:nvSpPr>
          <p:cNvPr id="10" name="Rectangle 9">
            <a:extLst>
              <a:ext uri="{FF2B5EF4-FFF2-40B4-BE49-F238E27FC236}">
                <a16:creationId xmlns:a16="http://schemas.microsoft.com/office/drawing/2014/main" id="{10BF9228-9A24-1542-A02E-921F97CA45BE}"/>
              </a:ext>
            </a:extLst>
          </p:cNvPr>
          <p:cNvSpPr/>
          <p:nvPr/>
        </p:nvSpPr>
        <p:spPr>
          <a:xfrm>
            <a:off x="5004860" y="6552654"/>
            <a:ext cx="2317231" cy="1169551"/>
          </a:xfrm>
          <a:prstGeom prst="rect">
            <a:avLst/>
          </a:prstGeom>
        </p:spPr>
        <p:txBody>
          <a:bodyPr wrap="square">
            <a:spAutoFit/>
          </a:bodyPr>
          <a:lstStyle/>
          <a:p>
            <a:r>
              <a:rPr lang="en-US" sz="1200" b="1">
                <a:latin typeface="Acumin Pro" panose="020B0504020202020204" pitchFamily="34" charset="77"/>
                <a:cs typeface="Arial" panose="020B0604020202020204" pitchFamily="34" charset="0"/>
              </a:rPr>
              <a:t>No Smartphone? No Worries!</a:t>
            </a:r>
          </a:p>
          <a:p>
            <a:pPr>
              <a:spcBef>
                <a:spcPts val="600"/>
              </a:spcBef>
            </a:pPr>
            <a:r>
              <a:rPr lang="en-US" sz="1200">
                <a:latin typeface="Acumin Pro" panose="020B0504020202020204" pitchFamily="34" charset="77"/>
                <a:cs typeface="Arial" panose="020B0604020202020204" pitchFamily="34" charset="0"/>
              </a:rPr>
              <a:t>Call or email HealthJoy to get the same services! </a:t>
            </a:r>
          </a:p>
          <a:p>
            <a:pPr>
              <a:spcBef>
                <a:spcPts val="600"/>
              </a:spcBef>
            </a:pPr>
            <a:r>
              <a:rPr lang="en-US" sz="1200" b="1">
                <a:latin typeface="Acumin Pro" panose="020B0504020202020204" pitchFamily="34" charset="77"/>
                <a:cs typeface="Arial" panose="020B0604020202020204" pitchFamily="34" charset="0"/>
              </a:rPr>
              <a:t>P</a:t>
            </a:r>
            <a:r>
              <a:rPr lang="en-US" sz="1200">
                <a:latin typeface="Acumin Pro" panose="020B0504020202020204" pitchFamily="34" charset="77"/>
                <a:cs typeface="Arial" panose="020B0604020202020204" pitchFamily="34" charset="0"/>
              </a:rPr>
              <a:t> 877.500.3212</a:t>
            </a:r>
          </a:p>
          <a:p>
            <a:r>
              <a:rPr lang="en-US" sz="1200" b="1">
                <a:latin typeface="Acumin Pro" panose="020B0504020202020204" pitchFamily="34" charset="77"/>
                <a:cs typeface="Arial" panose="020B0604020202020204" pitchFamily="34" charset="0"/>
              </a:rPr>
              <a:t>E</a:t>
            </a:r>
            <a:r>
              <a:rPr lang="en-US" sz="1200">
                <a:latin typeface="Acumin Pro" panose="020B0504020202020204" pitchFamily="34" charset="77"/>
                <a:cs typeface="Arial" panose="020B0604020202020204" pitchFamily="34" charset="0"/>
              </a:rPr>
              <a:t> </a:t>
            </a:r>
            <a:r>
              <a:rPr lang="en-US" sz="1200">
                <a:solidFill>
                  <a:srgbClr val="4F758B"/>
                </a:solidFill>
                <a:latin typeface="Acumin Pro" panose="020B0504020202020204" pitchFamily="34" charset="77"/>
                <a:cs typeface="Arial" panose="020B0604020202020204" pitchFamily="34" charset="0"/>
                <a:hlinkClick r:id="rId5">
                  <a:extLst>
                    <a:ext uri="{A12FA001-AC4F-418D-AE19-62706E023703}">
                      <ahyp:hlinkClr xmlns:ahyp="http://schemas.microsoft.com/office/drawing/2018/hyperlinkcolor" val="tx"/>
                    </a:ext>
                  </a:extLst>
                </a:hlinkClick>
              </a:rPr>
              <a:t>groups@healthjoy.com</a:t>
            </a:r>
            <a:r>
              <a:rPr lang="en-US" sz="1200">
                <a:latin typeface="Acumin Pro" panose="020B0504020202020204" pitchFamily="34" charset="77"/>
                <a:cs typeface="Arial" panose="020B0604020202020204" pitchFamily="34" charset="0"/>
              </a:rPr>
              <a:t>.</a:t>
            </a:r>
          </a:p>
        </p:txBody>
      </p:sp>
      <p:sp>
        <p:nvSpPr>
          <p:cNvPr id="6" name="object 2">
            <a:extLst>
              <a:ext uri="{FF2B5EF4-FFF2-40B4-BE49-F238E27FC236}">
                <a16:creationId xmlns:a16="http://schemas.microsoft.com/office/drawing/2014/main" id="{3A5B0778-E01A-BE98-B6EB-5CBD3DD7F9AE}"/>
              </a:ext>
            </a:extLst>
          </p:cNvPr>
          <p:cNvSpPr/>
          <p:nvPr/>
        </p:nvSpPr>
        <p:spPr>
          <a:xfrm>
            <a:off x="606024"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8" name="Group 7">
            <a:extLst>
              <a:ext uri="{FF2B5EF4-FFF2-40B4-BE49-F238E27FC236}">
                <a16:creationId xmlns:a16="http://schemas.microsoft.com/office/drawing/2014/main" id="{62914102-D683-AE5F-59AE-272D8E2F5C83}"/>
              </a:ext>
            </a:extLst>
          </p:cNvPr>
          <p:cNvGrpSpPr/>
          <p:nvPr/>
        </p:nvGrpSpPr>
        <p:grpSpPr>
          <a:xfrm>
            <a:off x="487350" y="4337966"/>
            <a:ext cx="4280729" cy="4150239"/>
            <a:chOff x="2052958" y="2927273"/>
            <a:chExt cx="2156709" cy="2090966"/>
          </a:xfrm>
        </p:grpSpPr>
        <p:pic>
          <p:nvPicPr>
            <p:cNvPr id="9" name="Picture 8">
              <a:extLst>
                <a:ext uri="{FF2B5EF4-FFF2-40B4-BE49-F238E27FC236}">
                  <a16:creationId xmlns:a16="http://schemas.microsoft.com/office/drawing/2014/main" id="{F365AED9-9DD9-FA3E-70D7-8377C5CBD908}"/>
                </a:ext>
              </a:extLst>
            </p:cNvPr>
            <p:cNvPicPr>
              <a:picLocks noChangeAspect="1"/>
            </p:cNvPicPr>
            <p:nvPr/>
          </p:nvPicPr>
          <p:blipFill>
            <a:blip r:embed="rId6"/>
            <a:stretch>
              <a:fillRect/>
            </a:stretch>
          </p:blipFill>
          <p:spPr>
            <a:xfrm>
              <a:off x="2052958" y="2927273"/>
              <a:ext cx="2090966" cy="2090966"/>
            </a:xfrm>
            <a:prstGeom prst="rect">
              <a:avLst/>
            </a:prstGeom>
          </p:spPr>
        </p:pic>
        <p:pic>
          <p:nvPicPr>
            <p:cNvPr id="12" name="Picture 11">
              <a:extLst>
                <a:ext uri="{FF2B5EF4-FFF2-40B4-BE49-F238E27FC236}">
                  <a16:creationId xmlns:a16="http://schemas.microsoft.com/office/drawing/2014/main" id="{0207DB88-1230-13C9-37CF-85C28E7E59DC}"/>
                </a:ext>
              </a:extLst>
            </p:cNvPr>
            <p:cNvPicPr>
              <a:picLocks noChangeAspect="1"/>
            </p:cNvPicPr>
            <p:nvPr/>
          </p:nvPicPr>
          <p:blipFill>
            <a:blip r:embed="rId7"/>
            <a:stretch>
              <a:fillRect/>
            </a:stretch>
          </p:blipFill>
          <p:spPr>
            <a:xfrm rot="17957604">
              <a:off x="2255622" y="2984174"/>
              <a:ext cx="1962718" cy="1945372"/>
            </a:xfrm>
            <a:prstGeom prst="rect">
              <a:avLst/>
            </a:prstGeom>
          </p:spPr>
        </p:pic>
      </p:grpSp>
      <p:grpSp>
        <p:nvGrpSpPr>
          <p:cNvPr id="18" name="Group 17">
            <a:extLst>
              <a:ext uri="{FF2B5EF4-FFF2-40B4-BE49-F238E27FC236}">
                <a16:creationId xmlns:a16="http://schemas.microsoft.com/office/drawing/2014/main" id="{B44AB0BE-FFC3-4AC5-F967-B171CA8E9520}"/>
              </a:ext>
            </a:extLst>
          </p:cNvPr>
          <p:cNvGrpSpPr/>
          <p:nvPr/>
        </p:nvGrpSpPr>
        <p:grpSpPr>
          <a:xfrm>
            <a:off x="3722983" y="5036332"/>
            <a:ext cx="3448941" cy="1284514"/>
            <a:chOff x="4167553" y="6978891"/>
            <a:chExt cx="2933160" cy="1284514"/>
          </a:xfrm>
          <a:solidFill>
            <a:srgbClr val="D63347"/>
          </a:solidFill>
        </p:grpSpPr>
        <p:sp>
          <p:nvSpPr>
            <p:cNvPr id="19" name="Flowchart: Off-page Connector 2">
              <a:extLst>
                <a:ext uri="{FF2B5EF4-FFF2-40B4-BE49-F238E27FC236}">
                  <a16:creationId xmlns:a16="http://schemas.microsoft.com/office/drawing/2014/main" id="{7933D978-A64F-14B1-B6B8-6A4C32A802F5}"/>
                </a:ext>
              </a:extLst>
            </p:cNvPr>
            <p:cNvSpPr/>
            <p:nvPr/>
          </p:nvSpPr>
          <p:spPr>
            <a:xfrm rot="5400000">
              <a:off x="4991876" y="6154568"/>
              <a:ext cx="1284514" cy="2933160"/>
            </a:xfrm>
            <a:prstGeom prst="flowChartOffpageConnec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C17054C-92A6-DCE0-72F8-2C13495E5A18}"/>
                </a:ext>
              </a:extLst>
            </p:cNvPr>
            <p:cNvSpPr txBox="1"/>
            <p:nvPr/>
          </p:nvSpPr>
          <p:spPr>
            <a:xfrm>
              <a:off x="4797733" y="7140032"/>
              <a:ext cx="2230364" cy="954107"/>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Healthcare, simplified! </a:t>
              </a:r>
              <a:br>
                <a:rPr lang="en-US" sz="1400" b="1" dirty="0">
                  <a:solidFill>
                    <a:srgbClr val="FFFFFF"/>
                  </a:solidFill>
                  <a:latin typeface="Acumin Pro"/>
                </a:rPr>
              </a:br>
              <a:r>
                <a:rPr lang="en-US" sz="1400" dirty="0">
                  <a:solidFill>
                    <a:schemeClr val="bg1"/>
                  </a:solidFill>
                  <a:latin typeface="Acumin Pro" panose="020B0504020202020204" pitchFamily="34" charset="0"/>
                  <a:cs typeface="Arial" panose="020B0604020202020204" pitchFamily="34" charset="0"/>
                </a:rPr>
                <a:t>Make HealthJoy your first stop for all your healthcare and employee benefits needs. </a:t>
              </a:r>
            </a:p>
          </p:txBody>
        </p:sp>
      </p:grpSp>
      <p:pic>
        <p:nvPicPr>
          <p:cNvPr id="24" name="Picture 23">
            <a:extLst>
              <a:ext uri="{FF2B5EF4-FFF2-40B4-BE49-F238E27FC236}">
                <a16:creationId xmlns:a16="http://schemas.microsoft.com/office/drawing/2014/main" id="{AE9699F1-D97E-A70C-8020-6CA2FFDAC3F1}"/>
              </a:ext>
            </a:extLst>
          </p:cNvPr>
          <p:cNvPicPr>
            <a:picLocks noChangeAspect="1"/>
          </p:cNvPicPr>
          <p:nvPr/>
        </p:nvPicPr>
        <p:blipFill>
          <a:blip r:embed="rId8"/>
          <a:stretch>
            <a:fillRect/>
          </a:stretch>
        </p:blipFill>
        <p:spPr>
          <a:xfrm>
            <a:off x="2120656" y="643659"/>
            <a:ext cx="316865" cy="301533"/>
          </a:xfrm>
          <a:prstGeom prst="rect">
            <a:avLst/>
          </a:prstGeom>
        </p:spPr>
      </p:pic>
      <p:pic>
        <p:nvPicPr>
          <p:cNvPr id="2" name="Graphic 1" descr="Stars with solid fill">
            <a:extLst>
              <a:ext uri="{FF2B5EF4-FFF2-40B4-BE49-F238E27FC236}">
                <a16:creationId xmlns:a16="http://schemas.microsoft.com/office/drawing/2014/main" id="{CCCB5976-84DA-3A89-5E01-AB859CC2BC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0" y="275038"/>
            <a:ext cx="670148" cy="670148"/>
          </a:xfrm>
          <a:prstGeom prst="rect">
            <a:avLst/>
          </a:prstGeom>
        </p:spPr>
      </p:pic>
      <p:pic>
        <p:nvPicPr>
          <p:cNvPr id="4" name="Picture 3">
            <a:hlinkClick r:id="rId11"/>
            <a:extLst>
              <a:ext uri="{FF2B5EF4-FFF2-40B4-BE49-F238E27FC236}">
                <a16:creationId xmlns:a16="http://schemas.microsoft.com/office/drawing/2014/main" id="{D3F9BB30-7CC3-DE5D-AD8B-B96BA5993D92}"/>
              </a:ext>
            </a:extLst>
          </p:cNvPr>
          <p:cNvPicPr>
            <a:picLocks noChangeAspect="1"/>
          </p:cNvPicPr>
          <p:nvPr/>
        </p:nvPicPr>
        <p:blipFill>
          <a:blip r:embed="rId12"/>
          <a:srcRect b="51731"/>
          <a:stretch>
            <a:fillRect/>
          </a:stretch>
        </p:blipFill>
        <p:spPr>
          <a:xfrm>
            <a:off x="4144732" y="8905462"/>
            <a:ext cx="1448002" cy="535062"/>
          </a:xfrm>
          <a:prstGeom prst="rect">
            <a:avLst/>
          </a:prstGeom>
        </p:spPr>
      </p:pic>
      <p:pic>
        <p:nvPicPr>
          <p:cNvPr id="7" name="Picture 6">
            <a:hlinkClick r:id="rId13"/>
            <a:extLst>
              <a:ext uri="{FF2B5EF4-FFF2-40B4-BE49-F238E27FC236}">
                <a16:creationId xmlns:a16="http://schemas.microsoft.com/office/drawing/2014/main" id="{2E80D4CD-8546-864E-6B9F-AC6187A948CC}"/>
              </a:ext>
            </a:extLst>
          </p:cNvPr>
          <p:cNvPicPr>
            <a:picLocks noChangeAspect="1"/>
          </p:cNvPicPr>
          <p:nvPr/>
        </p:nvPicPr>
        <p:blipFill>
          <a:blip r:embed="rId12"/>
          <a:srcRect t="48471"/>
          <a:stretch>
            <a:fillRect/>
          </a:stretch>
        </p:blipFill>
        <p:spPr>
          <a:xfrm>
            <a:off x="5711222" y="8905461"/>
            <a:ext cx="1448002" cy="535062"/>
          </a:xfrm>
          <a:prstGeom prst="rect">
            <a:avLst/>
          </a:prstGeom>
        </p:spPr>
      </p:pic>
      <p:sp>
        <p:nvSpPr>
          <p:cNvPr id="11" name="TextBox 10">
            <a:extLst>
              <a:ext uri="{FF2B5EF4-FFF2-40B4-BE49-F238E27FC236}">
                <a16:creationId xmlns:a16="http://schemas.microsoft.com/office/drawing/2014/main" id="{868C8BD0-26E3-68B0-6F30-EDC520A2EB08}"/>
              </a:ext>
            </a:extLst>
          </p:cNvPr>
          <p:cNvSpPr txBox="1"/>
          <p:nvPr/>
        </p:nvSpPr>
        <p:spPr>
          <a:xfrm>
            <a:off x="4025945" y="8581512"/>
            <a:ext cx="3296146" cy="276999"/>
          </a:xfrm>
          <a:prstGeom prst="rect">
            <a:avLst/>
          </a:prstGeom>
          <a:noFill/>
        </p:spPr>
        <p:txBody>
          <a:bodyPr wrap="square" rtlCol="0">
            <a:spAutoFit/>
          </a:bodyPr>
          <a:lstStyle/>
          <a:p>
            <a:r>
              <a:rPr lang="en-US" sz="1200" dirty="0"/>
              <a:t>Download in the App Store and Google Play now!</a:t>
            </a:r>
          </a:p>
        </p:txBody>
      </p:sp>
      <p:pic>
        <p:nvPicPr>
          <p:cNvPr id="5" name="Audio 4">
            <a:hlinkClick r:id="" action="ppaction://media"/>
            <a:extLst>
              <a:ext uri="{FF2B5EF4-FFF2-40B4-BE49-F238E27FC236}">
                <a16:creationId xmlns:a16="http://schemas.microsoft.com/office/drawing/2014/main" id="{C736117E-EDEA-9A8E-306C-795FF1EA4D4F}"/>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208421844"/>
      </p:ext>
    </p:extLst>
  </p:cSld>
  <p:clrMapOvr>
    <a:masterClrMapping/>
  </p:clrMapOvr>
  <mc:AlternateContent xmlns:mc="http://schemas.openxmlformats.org/markup-compatibility/2006" xmlns:p14="http://schemas.microsoft.com/office/powerpoint/2010/main">
    <mc:Choice Requires="p14">
      <p:transition spd="slow" p14:dur="2000" advTm="27245"/>
    </mc:Choice>
    <mc:Fallback xmlns="">
      <p:transition spd="slow" advTm="27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6104235"/>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HEALTH SAVINGS ACCOUNT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If you enroll in the UMR high-deductible health plan (HDHP), you may be eligible to open and fund a health savings account (HSA) through the bank of your choice.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US" sz="1400" b="1" i="0" u="none" strike="noStrike" kern="1200" cap="none" spc="0" normalizeH="0" baseline="0" noProof="0" dirty="0">
                <a:ln>
                  <a:noFill/>
                </a:ln>
                <a:solidFill>
                  <a:srgbClr val="D63347"/>
                </a:solidFill>
                <a:effectLst/>
                <a:uLnTx/>
                <a:uFillTx/>
                <a:latin typeface="Acumin Pro" panose="020B0504020202020204" pitchFamily="34" charset="77"/>
                <a:ea typeface="+mn-ea"/>
                <a:cs typeface="Arial" panose="020B0604020202020204" pitchFamily="34" charset="0"/>
              </a:rPr>
              <a:t>2026 IRS HSA contribution limits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Contributions to an HSA cannot exceed the IRS allowed annual maximums.</a:t>
            </a:r>
          </a:p>
          <a:p>
            <a:pPr marL="210312" marR="0" lvl="0" indent="-118872"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Employee-only: $4,400.</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All other coverage levels: $8,750.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If you are age 55+ by December 31, 2026, you may contribute an additional $1,000.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lang="en-US" sz="1400" b="1" dirty="0">
                <a:solidFill>
                  <a:srgbClr val="D63347"/>
                </a:solidFill>
                <a:latin typeface="Acumin Pro" panose="020B0504020202020204" pitchFamily="34" charset="77"/>
                <a:cs typeface="Arial" panose="020B0604020202020204" pitchFamily="34" charset="0"/>
              </a:rPr>
              <a:t>HSA eligibility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You are eligible to fund an HSA if you are enrolled in the Carrier Name HDHP and meet additional eligibility requirements.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Refer to your bank's website for eligibility details.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000000"/>
              </a:solidFill>
              <a:latin typeface="Acumin Pro" panose="020B0504020202020204" pitchFamily="34" charset="77"/>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lang="en-US" sz="1400" b="1" dirty="0">
                <a:solidFill>
                  <a:srgbClr val="D63347"/>
                </a:solidFill>
                <a:latin typeface="Acumin Pro" panose="020B0504020202020204" pitchFamily="34" charset="77"/>
                <a:cs typeface="Arial" panose="020B0604020202020204" pitchFamily="34" charset="0"/>
              </a:rPr>
              <a:t>Maximize your savings!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Money you put into your HSA is not taxed.</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Tax-free spending when HSA funds are used to pay for eligible health care expenses.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HSA contributions grow tax free, which means you don’t pay taxes on the interest or investment earnings.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HSA funds roll over from year to use (no use it or lose it policy).</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The money you put into your HSA is yours to keep—even if you change plans or jobs in the future.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After you reach age 65, your HSA dollars can be spent without penalty on any expense.</a:t>
            </a:r>
          </a:p>
          <a:p>
            <a:pPr marL="12700">
              <a:lnSpc>
                <a:spcPct val="100000"/>
              </a:lnSpc>
              <a:spcBef>
                <a:spcPts val="100"/>
              </a:spcBef>
            </a:pPr>
            <a:endParaRPr lang="en-US" sz="1800" b="1" spc="-15" dirty="0">
              <a:solidFill>
                <a:srgbClr val="231F20"/>
              </a:solidFill>
              <a:latin typeface="Montserrat"/>
              <a:cs typeface="Montserrat"/>
            </a:endParaRPr>
          </a:p>
          <a:p>
            <a:endParaRPr lang="en-US" sz="1100" b="1" dirty="0">
              <a:latin typeface="Acumin Pro" panose="020B0504020202020204" pitchFamily="34" charset="77"/>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HEALTH SAVINGS ACCOUNT  |</a:t>
            </a:r>
            <a:r>
              <a:rPr lang="en-US" sz="1100">
                <a:latin typeface="Montserrat SemiBold" pitchFamily="2" charset="77"/>
              </a:rPr>
              <a:t>  </a:t>
            </a:r>
            <a:fld id="{4DBBDB27-A8C4-BA4E-8D2C-F67AC33D86A2}" type="slidenum">
              <a:rPr lang="en-US" sz="1100" smtClean="0">
                <a:latin typeface="Montserrat SemiBold" pitchFamily="2" charset="77"/>
              </a:rPr>
              <a:pPr algn="ctr"/>
              <a:t>17</a:t>
            </a:fld>
            <a:endParaRPr lang="en-US" sz="1100">
              <a:latin typeface="Montserrat SemiBold" pitchFamily="2" charset="77"/>
            </a:endParaRPr>
          </a:p>
        </p:txBody>
      </p:sp>
      <p:sp>
        <p:nvSpPr>
          <p:cNvPr id="2" name="object 2">
            <a:extLst>
              <a:ext uri="{FF2B5EF4-FFF2-40B4-BE49-F238E27FC236}">
                <a16:creationId xmlns:a16="http://schemas.microsoft.com/office/drawing/2014/main" id="{29487BFA-366A-43DB-EE85-AE11DEAA4524}"/>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8051F8E4-8C18-5DF5-7CA5-A7D0575191B6}"/>
              </a:ext>
            </a:extLst>
          </p:cNvPr>
          <p:cNvPicPr>
            <a:picLocks noChangeAspect="1"/>
          </p:cNvPicPr>
          <p:nvPr/>
        </p:nvPicPr>
        <p:blipFill>
          <a:blip r:embed="rId4"/>
          <a:stretch>
            <a:fillRect/>
          </a:stretch>
        </p:blipFill>
        <p:spPr>
          <a:xfrm>
            <a:off x="4057163" y="653082"/>
            <a:ext cx="235347" cy="235347"/>
          </a:xfrm>
          <a:prstGeom prst="rect">
            <a:avLst/>
          </a:prstGeom>
        </p:spPr>
      </p:pic>
      <p:sp>
        <p:nvSpPr>
          <p:cNvPr id="5" name="TextBox 4">
            <a:extLst>
              <a:ext uri="{FF2B5EF4-FFF2-40B4-BE49-F238E27FC236}">
                <a16:creationId xmlns:a16="http://schemas.microsoft.com/office/drawing/2014/main" id="{3EB833F4-F9E5-2462-BD10-37ECEF551A50}"/>
              </a:ext>
            </a:extLst>
          </p:cNvPr>
          <p:cNvSpPr txBox="1"/>
          <p:nvPr/>
        </p:nvSpPr>
        <p:spPr>
          <a:xfrm>
            <a:off x="609600" y="6864298"/>
            <a:ext cx="6553200" cy="800219"/>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dirty="0">
                <a:effectLst/>
                <a:latin typeface="Acumin Pro" panose="020B0504020202020204" pitchFamily="34" charset="77"/>
              </a:rPr>
              <a:t>An</a:t>
            </a:r>
            <a:r>
              <a:rPr lang="en-US" sz="1400" dirty="0">
                <a:solidFill>
                  <a:schemeClr val="accent6"/>
                </a:solidFill>
                <a:effectLst/>
                <a:latin typeface="Acumin Pro" panose="020B0504020202020204" pitchFamily="34" charset="77"/>
              </a:rPr>
              <a:t> </a:t>
            </a:r>
            <a:r>
              <a:rPr lang="en-US" sz="1400" b="1" dirty="0">
                <a:solidFill>
                  <a:srgbClr val="D63347"/>
                </a:solidFill>
                <a:effectLst/>
                <a:latin typeface="Acumin Pro" panose="020B0504020202020204" pitchFamily="34" charset="77"/>
              </a:rPr>
              <a:t>HSA</a:t>
            </a:r>
            <a:r>
              <a:rPr lang="en-US" sz="1400" dirty="0">
                <a:solidFill>
                  <a:schemeClr val="accent6"/>
                </a:solidFill>
                <a:effectLst/>
                <a:latin typeface="Acumin Pro" panose="020B0504020202020204" pitchFamily="34" charset="77"/>
              </a:rPr>
              <a:t> </a:t>
            </a:r>
            <a:r>
              <a:rPr lang="en-US" sz="1400" dirty="0">
                <a:effectLst/>
                <a:latin typeface="Acumin Pro" panose="020B0504020202020204" pitchFamily="34" charset="77"/>
              </a:rPr>
              <a:t>is a savings account that you can use to pay out-of-pocket health care expenses with pre-tax dollars.</a:t>
            </a:r>
          </a:p>
        </p:txBody>
      </p:sp>
      <p:pic>
        <p:nvPicPr>
          <p:cNvPr id="11" name="Audio 10">
            <a:hlinkClick r:id="" action="ppaction://media"/>
            <a:extLst>
              <a:ext uri="{FF2B5EF4-FFF2-40B4-BE49-F238E27FC236}">
                <a16:creationId xmlns:a16="http://schemas.microsoft.com/office/drawing/2014/main" id="{34E8D85B-AA29-099C-AF0E-AD6F292F50B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901242070"/>
      </p:ext>
    </p:extLst>
  </p:cSld>
  <p:clrMapOvr>
    <a:masterClrMapping/>
  </p:clrMapOvr>
  <mc:AlternateContent xmlns:mc="http://schemas.openxmlformats.org/markup-compatibility/2006" xmlns:p14="http://schemas.microsoft.com/office/powerpoint/2010/main">
    <mc:Choice Requires="p14">
      <p:transition spd="slow" p14:dur="2000" advTm="49069"/>
    </mc:Choice>
    <mc:Fallback xmlns="">
      <p:transition spd="slow" advTm="49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5465599"/>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FLEXIBLE SPENDING ACCOUNTS</a:t>
            </a:r>
            <a:endParaRPr lang="en-US" sz="1100" b="1" dirty="0">
              <a:latin typeface="Acumin Pro" panose="020B0504020202020204" pitchFamily="34" charset="77"/>
              <a:cs typeface="Arial" panose="020B0604020202020204" pitchFamily="34" charset="0"/>
            </a:endParaRPr>
          </a:p>
          <a:p>
            <a:pPr>
              <a:spcBef>
                <a:spcPts val="1000"/>
              </a:spcBef>
            </a:pPr>
            <a:r>
              <a:rPr lang="en-US" sz="1200" dirty="0">
                <a:latin typeface="Acumin Pro" panose="020B0504020202020204" pitchFamily="34" charset="77"/>
                <a:cs typeface="Arial" panose="020B0604020202020204" pitchFamily="34" charset="0"/>
              </a:rPr>
              <a:t>Kurtz Bros offers two flexible spending account (FSA) options through </a:t>
            </a:r>
            <a:r>
              <a:rPr lang="en-US" sz="1200" dirty="0" err="1">
                <a:latin typeface="Acumin Pro" panose="020B0504020202020204" pitchFamily="34" charset="77"/>
                <a:cs typeface="Arial" panose="020B0604020202020204" pitchFamily="34" charset="0"/>
              </a:rPr>
              <a:t>Ameriflex</a:t>
            </a:r>
            <a:r>
              <a:rPr lang="en-US" sz="1200" dirty="0">
                <a:latin typeface="Acumin Pro" panose="020B0504020202020204" pitchFamily="34" charset="77"/>
                <a:cs typeface="Arial" panose="020B0604020202020204" pitchFamily="34" charset="0"/>
              </a:rPr>
              <a:t>. The money you put into an FSA is deducted from your paycheck before taxes are taken out, meaning you pay less in taxes because your taxable income is lower. </a:t>
            </a:r>
          </a:p>
          <a:p>
            <a:pPr>
              <a:spcBef>
                <a:spcPts val="400"/>
              </a:spcBef>
            </a:pPr>
            <a:r>
              <a:rPr lang="en-US" sz="1200" b="1" dirty="0">
                <a:solidFill>
                  <a:srgbClr val="D63347"/>
                </a:solidFill>
                <a:latin typeface="Acumin Pro" panose="020B0504020202020204" pitchFamily="34" charset="77"/>
                <a:cs typeface="Arial" panose="020B0604020202020204" pitchFamily="34" charset="0"/>
              </a:rPr>
              <a:t>Plan carefully!</a:t>
            </a:r>
          </a:p>
          <a:p>
            <a:pPr>
              <a:spcBef>
                <a:spcPts val="400"/>
              </a:spcBef>
            </a:pPr>
            <a:r>
              <a:rPr lang="en-US" sz="1200" b="1" dirty="0">
                <a:latin typeface="Acumin Pro" panose="020B0504020202020204" pitchFamily="34" charset="77"/>
                <a:cs typeface="Arial" panose="020B0604020202020204" pitchFamily="34" charset="0"/>
              </a:rPr>
              <a:t>Any funds left in the account after the plan year grace period will be forfeited. </a:t>
            </a:r>
            <a:r>
              <a:rPr lang="en-US" sz="1200" dirty="0">
                <a:latin typeface="Acumin Pro" panose="020B0504020202020204" pitchFamily="34" charset="77"/>
                <a:cs typeface="Arial" panose="020B0604020202020204" pitchFamily="34" charset="0"/>
              </a:rPr>
              <a:t>Thus, while an FSA can save you money on taxes and health care and dependent care costs, it's important to not contribute more than you think you'll spend on eligible expenses in a single year.</a:t>
            </a:r>
          </a:p>
          <a:p>
            <a:endParaRPr lang="en-US" sz="1200"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Health care flexible spending account (HCFSA)</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Pay for eligible out-of-pocket medical, dental, and vision expenses with pre-tax dollars.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Over-the-counter (OTC) medications are not eligible for reimbursement without a prescription.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Total amount for the year is available on January 1, 2026.</a:t>
            </a:r>
          </a:p>
          <a:p>
            <a:endParaRPr lang="en-US" sz="1200" dirty="0">
              <a:solidFill>
                <a:srgbClr val="FF4E42"/>
              </a:solidFill>
              <a:latin typeface="Acumin Pro" panose="020B0504020202020204" pitchFamily="34" charset="77"/>
              <a:cs typeface="Arial" panose="020B0604020202020204" pitchFamily="34" charset="0"/>
            </a:endParaRPr>
          </a:p>
          <a:p>
            <a:pPr>
              <a:spcBef>
                <a:spcPts val="400"/>
              </a:spcBef>
            </a:pPr>
            <a:r>
              <a:rPr lang="en-US" sz="1200" dirty="0">
                <a:latin typeface="Acumin Pro" panose="020B0504020202020204" pitchFamily="34" charset="77"/>
                <a:cs typeface="Arial" panose="020B0604020202020204" pitchFamily="34" charset="0"/>
              </a:rPr>
              <a:t>The health care FSA maximum contribution is </a:t>
            </a:r>
            <a:r>
              <a:rPr lang="en-US" sz="1200" b="1" dirty="0">
                <a:solidFill>
                  <a:srgbClr val="FF4E42"/>
                </a:solidFill>
                <a:latin typeface="Acumin Pro" panose="020B0504020202020204" pitchFamily="34" charset="77"/>
                <a:cs typeface="Arial" panose="020B0604020202020204" pitchFamily="34" charset="0"/>
              </a:rPr>
              <a:t>$3,400 </a:t>
            </a:r>
            <a:r>
              <a:rPr lang="en-US" sz="1200" dirty="0">
                <a:latin typeface="Acumin Pro" panose="020B0504020202020204" pitchFamily="34" charset="77"/>
                <a:cs typeface="Arial" panose="020B0604020202020204" pitchFamily="34" charset="0"/>
              </a:rPr>
              <a:t>for the 2026 calendar year.</a:t>
            </a:r>
          </a:p>
          <a:p>
            <a:endParaRPr lang="en-US" sz="1200"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Dependent care flexible spending account (DCFSA)</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Pay for eligible dependent day care expenses with pre-tax dollars.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Eligible dependents are children under 13 years of age, or a child over 13, spouse, or elderly parent residing in your house who is physically or mentally unable to care for himself or herself.</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Funds are deposited into your account on a per-pay-period basis.</a:t>
            </a:r>
            <a:br>
              <a:rPr lang="en-US" sz="1200" dirty="0">
                <a:latin typeface="Acumin Pro" panose="020B0504020202020204" pitchFamily="34" charset="77"/>
                <a:cs typeface="Arial" panose="020B0604020202020204" pitchFamily="34" charset="0"/>
              </a:rPr>
            </a:br>
            <a:endParaRPr lang="en-US" sz="1200" dirty="0">
              <a:latin typeface="Acumin Pro" panose="020B0504020202020204" pitchFamily="34" charset="77"/>
              <a:cs typeface="Arial" panose="020B0604020202020204" pitchFamily="34" charset="0"/>
            </a:endParaRPr>
          </a:p>
          <a:p>
            <a:pPr>
              <a:spcBef>
                <a:spcPts val="400"/>
              </a:spcBef>
            </a:pPr>
            <a:r>
              <a:rPr lang="en-US" sz="1200" dirty="0">
                <a:latin typeface="Acumin Pro" panose="020B0504020202020204" pitchFamily="34" charset="77"/>
                <a:cs typeface="Arial" panose="020B0604020202020204" pitchFamily="34" charset="0"/>
              </a:rPr>
              <a:t>You may contribute up to </a:t>
            </a:r>
            <a:r>
              <a:rPr lang="en-US" sz="1200" b="1" dirty="0">
                <a:solidFill>
                  <a:srgbClr val="FF4E42"/>
                </a:solidFill>
                <a:latin typeface="Acumin Pro" panose="020B0504020202020204" pitchFamily="34" charset="77"/>
                <a:cs typeface="Arial" panose="020B0604020202020204" pitchFamily="34" charset="0"/>
              </a:rPr>
              <a:t>$7,500 </a:t>
            </a:r>
            <a:r>
              <a:rPr lang="en-US" sz="1200" dirty="0">
                <a:latin typeface="Acumin Pro" panose="020B0504020202020204" pitchFamily="34" charset="77"/>
                <a:cs typeface="Arial" panose="020B0604020202020204" pitchFamily="34" charset="0"/>
              </a:rPr>
              <a:t>to the dependent care FSA for the 2026 plan year if you are married and file a joint return or if you file a single or head of household return. If you are married and file separate returns, you can each elect $3,750 for the 2026 plan year.</a:t>
            </a: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FLEXIBLE SPENDING ACCOUNT  |</a:t>
            </a:r>
            <a:r>
              <a:rPr lang="en-US" sz="1100" dirty="0">
                <a:latin typeface="Montserrat SemiBold" pitchFamily="2" charset="77"/>
              </a:rPr>
              <a:t>  </a:t>
            </a:r>
            <a:fld id="{4DBBDB27-A8C4-BA4E-8D2C-F67AC33D86A2}" type="slidenum">
              <a:rPr lang="en-US" sz="1100" smtClean="0">
                <a:latin typeface="Montserrat SemiBold" pitchFamily="2" charset="77"/>
              </a:rPr>
              <a:pPr algn="ctr"/>
              <a:t>18</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AA3A9474-5603-8489-B050-CFC834C5822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5" name="Picture 4">
            <a:extLst>
              <a:ext uri="{FF2B5EF4-FFF2-40B4-BE49-F238E27FC236}">
                <a16:creationId xmlns:a16="http://schemas.microsoft.com/office/drawing/2014/main" id="{63E3F030-C3B5-4903-F080-4EB159B752B7}"/>
              </a:ext>
            </a:extLst>
          </p:cNvPr>
          <p:cNvPicPr>
            <a:picLocks noChangeAspect="1"/>
          </p:cNvPicPr>
          <p:nvPr/>
        </p:nvPicPr>
        <p:blipFill>
          <a:blip r:embed="rId4"/>
          <a:stretch>
            <a:fillRect/>
          </a:stretch>
        </p:blipFill>
        <p:spPr>
          <a:xfrm>
            <a:off x="4543425" y="653082"/>
            <a:ext cx="235347" cy="235347"/>
          </a:xfrm>
          <a:prstGeom prst="rect">
            <a:avLst/>
          </a:prstGeom>
        </p:spPr>
      </p:pic>
      <p:sp>
        <p:nvSpPr>
          <p:cNvPr id="6" name="TextBox 5">
            <a:extLst>
              <a:ext uri="{FF2B5EF4-FFF2-40B4-BE49-F238E27FC236}">
                <a16:creationId xmlns:a16="http://schemas.microsoft.com/office/drawing/2014/main" id="{EDF910E3-4A5F-E19B-6015-50BD7F9930A5}"/>
              </a:ext>
            </a:extLst>
          </p:cNvPr>
          <p:cNvSpPr txBox="1"/>
          <p:nvPr/>
        </p:nvSpPr>
        <p:spPr>
          <a:xfrm>
            <a:off x="609600" y="6480894"/>
            <a:ext cx="2628900" cy="2375009"/>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b="1" dirty="0">
                <a:solidFill>
                  <a:srgbClr val="D63347"/>
                </a:solidFill>
                <a:latin typeface="Acumin Pro"/>
              </a:rPr>
              <a:t>Log into your account at </a:t>
            </a:r>
            <a:r>
              <a:rPr lang="en-US" sz="1400" b="1" dirty="0">
                <a:solidFill>
                  <a:srgbClr val="D63347"/>
                </a:solidFill>
                <a:latin typeface="Acumin Pro"/>
                <a:hlinkClick r:id="rId5">
                  <a:extLst>
                    <a:ext uri="{A12FA001-AC4F-418D-AE19-62706E023703}">
                      <ahyp:hlinkClr xmlns:ahyp="http://schemas.microsoft.com/office/drawing/2018/hyperlinkcolor" val="tx"/>
                    </a:ext>
                  </a:extLst>
                </a:hlinkClick>
              </a:rPr>
              <a:t>www.myameriflex.com</a:t>
            </a:r>
            <a:r>
              <a:rPr lang="en-US" sz="1400" b="1" dirty="0">
                <a:solidFill>
                  <a:srgbClr val="D63347"/>
                </a:solidFill>
                <a:latin typeface="Acumin Pro"/>
              </a:rPr>
              <a:t> to:</a:t>
            </a:r>
            <a:endParaRPr lang="en-US" sz="1400" b="1" dirty="0">
              <a:solidFill>
                <a:srgbClr val="D63347"/>
              </a:solidFill>
              <a:latin typeface="Acumin Pro"/>
              <a:cs typeface="Arial" panose="020B0604020202020204" pitchFamily="34" charset="0"/>
            </a:endParaRPr>
          </a:p>
          <a:p>
            <a:pPr marL="210312" marR="161290" indent="-118872">
              <a:spcBef>
                <a:spcPts val="10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your account balance(s)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Calculate tax savings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eligible expenses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Submit claims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Download forms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transaction history</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And more!</a:t>
            </a:r>
          </a:p>
        </p:txBody>
      </p:sp>
      <p:grpSp>
        <p:nvGrpSpPr>
          <p:cNvPr id="11" name="Group 10">
            <a:extLst>
              <a:ext uri="{FF2B5EF4-FFF2-40B4-BE49-F238E27FC236}">
                <a16:creationId xmlns:a16="http://schemas.microsoft.com/office/drawing/2014/main" id="{590CD059-D68A-BFD0-C2DE-F7CED51C271B}"/>
              </a:ext>
            </a:extLst>
          </p:cNvPr>
          <p:cNvGrpSpPr/>
          <p:nvPr/>
        </p:nvGrpSpPr>
        <p:grpSpPr>
          <a:xfrm>
            <a:off x="2971800" y="6952879"/>
            <a:ext cx="4191001" cy="1384996"/>
            <a:chOff x="4286925" y="7274262"/>
            <a:chExt cx="2813788" cy="1384996"/>
          </a:xfrm>
        </p:grpSpPr>
        <p:sp>
          <p:nvSpPr>
            <p:cNvPr id="12" name="Flowchart: Off-page Connector 2">
              <a:extLst>
                <a:ext uri="{FF2B5EF4-FFF2-40B4-BE49-F238E27FC236}">
                  <a16:creationId xmlns:a16="http://schemas.microsoft.com/office/drawing/2014/main" id="{835E3F2F-970A-79F5-3ABD-661BF3DBA9B7}"/>
                </a:ext>
              </a:extLst>
            </p:cNvPr>
            <p:cNvSpPr/>
            <p:nvPr/>
          </p:nvSpPr>
          <p:spPr>
            <a:xfrm rot="5400000">
              <a:off x="5001321" y="6559866"/>
              <a:ext cx="1384996" cy="2813788"/>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C9B5BB1-5F46-9A75-6595-D3BE0A3BA9A4}"/>
                </a:ext>
              </a:extLst>
            </p:cNvPr>
            <p:cNvSpPr txBox="1"/>
            <p:nvPr/>
          </p:nvSpPr>
          <p:spPr>
            <a:xfrm>
              <a:off x="4797733" y="7422520"/>
              <a:ext cx="223036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panose="020B0504020202020204" pitchFamily="34" charset="0"/>
                  <a:cs typeface="Arial" panose="020B0604020202020204" pitchFamily="34" charset="0"/>
                </a:rPr>
                <a:t>Paying with an FSA is like using a 20%* off coupon for your health care and dependent care expenses. </a:t>
              </a:r>
            </a:p>
            <a:p>
              <a:br>
                <a:rPr lang="en-US" sz="1400" dirty="0">
                  <a:solidFill>
                    <a:schemeClr val="bg1"/>
                  </a:solidFill>
                  <a:latin typeface="Acumin Pro" panose="020B0504020202020204" pitchFamily="34" charset="0"/>
                  <a:cs typeface="Arial" panose="020B0604020202020204" pitchFamily="34" charset="0"/>
                </a:rPr>
              </a:br>
              <a:r>
                <a:rPr lang="en-US" sz="1000" dirty="0">
                  <a:solidFill>
                    <a:schemeClr val="bg1"/>
                  </a:solidFill>
                  <a:latin typeface="Acumin Pro" panose="020B0504020202020204" pitchFamily="34" charset="0"/>
                  <a:cs typeface="Arial" panose="020B0604020202020204" pitchFamily="34" charset="0"/>
                </a:rPr>
                <a:t>*Actual savings varies based on tax bracket.</a:t>
              </a:r>
              <a:endParaRPr lang="en-US" sz="1000" dirty="0">
                <a:solidFill>
                  <a:srgbClr val="FFFFFF"/>
                </a:solidFill>
                <a:latin typeface="Acumin Pro"/>
              </a:endParaRPr>
            </a:p>
          </p:txBody>
        </p:sp>
      </p:grpSp>
      <p:pic>
        <p:nvPicPr>
          <p:cNvPr id="1026" name="Picture 2" descr="FSA - Employee Navigator">
            <a:extLst>
              <a:ext uri="{FF2B5EF4-FFF2-40B4-BE49-F238E27FC236}">
                <a16:creationId xmlns:a16="http://schemas.microsoft.com/office/drawing/2014/main" id="{7B443420-4B90-30C1-7699-C2BDCF201C5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069" b="29832"/>
          <a:stretch>
            <a:fillRect/>
          </a:stretch>
        </p:blipFill>
        <p:spPr bwMode="auto">
          <a:xfrm>
            <a:off x="5375686" y="594219"/>
            <a:ext cx="1787114" cy="353071"/>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BD9F24B2-DDB1-5C83-8A63-9B51BC8533F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578214605"/>
      </p:ext>
    </p:extLst>
  </p:cSld>
  <p:clrMapOvr>
    <a:masterClrMapping/>
  </p:clrMapOvr>
  <mc:AlternateContent xmlns:mc="http://schemas.openxmlformats.org/markup-compatibility/2006" xmlns:p14="http://schemas.microsoft.com/office/powerpoint/2010/main">
    <mc:Choice Requires="p14">
      <p:transition spd="slow" p14:dur="2000" advTm="91198"/>
    </mc:Choice>
    <mc:Fallback xmlns="">
      <p:transition spd="slow" advTm="91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8CA8A4F7-081D-E04C-90AC-AF70F45535BC}"/>
              </a:ext>
            </a:extLst>
          </p:cNvPr>
          <p:cNvSpPr txBox="1"/>
          <p:nvPr/>
        </p:nvSpPr>
        <p:spPr>
          <a:xfrm>
            <a:off x="596900" y="627681"/>
            <a:ext cx="6413500" cy="2326278"/>
          </a:xfrm>
          <a:prstGeom prst="rect">
            <a:avLst/>
          </a:prstGeom>
        </p:spPr>
        <p:txBody>
          <a:bodyPr vert="horz" wrap="square" lIns="0" tIns="12700" rIns="0" bIns="0" rtlCol="0">
            <a:spAutoFit/>
          </a:bodyPr>
          <a:lstStyle/>
          <a:p>
            <a:pPr marL="12700">
              <a:lnSpc>
                <a:spcPct val="100000"/>
              </a:lnSpc>
              <a:spcAft>
                <a:spcPts val="1000"/>
              </a:spcAft>
            </a:pPr>
            <a:r>
              <a:rPr sz="1800" b="1" dirty="0">
                <a:solidFill>
                  <a:srgbClr val="231F20"/>
                </a:solidFill>
                <a:latin typeface="Montserrat"/>
                <a:cs typeface="Montserrat"/>
              </a:rPr>
              <a:t>DEN</a:t>
            </a:r>
            <a:r>
              <a:rPr sz="1800" b="1" spc="-65" dirty="0">
                <a:solidFill>
                  <a:srgbClr val="231F20"/>
                </a:solidFill>
                <a:latin typeface="Montserrat"/>
                <a:cs typeface="Montserrat"/>
              </a:rPr>
              <a:t>T</a:t>
            </a:r>
            <a:r>
              <a:rPr sz="1800" b="1" dirty="0">
                <a:solidFill>
                  <a:srgbClr val="231F20"/>
                </a:solidFill>
                <a:latin typeface="Montserrat"/>
                <a:cs typeface="Montserrat"/>
              </a:rPr>
              <a:t>AL</a:t>
            </a:r>
            <a:endParaRPr lang="en-US" sz="1600" b="1" dirty="0">
              <a:latin typeface="Acumin Pro" panose="020B0504020202020204" pitchFamily="34" charset="77"/>
              <a:cs typeface="Arial" panose="020B0604020202020204" pitchFamily="34" charset="0"/>
            </a:endParaRPr>
          </a:p>
          <a:p>
            <a:r>
              <a:rPr lang="en-US" sz="1200" dirty="0">
                <a:latin typeface="Acumin Pro" panose="020B0504020202020204" pitchFamily="34" charset="77"/>
                <a:cs typeface="Arial" panose="020B0604020202020204" pitchFamily="34" charset="0"/>
              </a:rPr>
              <a:t>Kurtz Bros offers dental insurance through Guardian. This plan includes in- and out-of-network benefits, which means you can choose any dentist that you would like. However, you will pay less out of your pocket when you choose a network dentist. Locate a Guardian network dentist at </a:t>
            </a:r>
            <a:r>
              <a:rPr kumimoji="0" lang="en-GB" sz="1103" b="0" i="0" u="sng" strike="noStrike" kern="0" cap="none" spc="0" normalizeH="0" baseline="0" noProof="0" dirty="0">
                <a:ln>
                  <a:noFill/>
                </a:ln>
                <a:solidFill>
                  <a:srgbClr val="0000FF"/>
                </a:solidFill>
                <a:effectLst/>
                <a:uLnTx/>
                <a:uFillTx/>
                <a:latin typeface="Arial"/>
                <a:hlinkClick r:id="rId4"/>
              </a:rPr>
              <a:t>www.guardianlife.com</a:t>
            </a:r>
            <a:r>
              <a:rPr lang="en-US" sz="1200" dirty="0">
                <a:latin typeface="Acumin Pro" panose="020B0504020202020204" pitchFamily="34" charset="77"/>
                <a:cs typeface="Arial" panose="020B0604020202020204" pitchFamily="34" charset="0"/>
              </a:rPr>
              <a:t>. </a:t>
            </a:r>
          </a:p>
          <a:p>
            <a:pPr>
              <a:spcBef>
                <a:spcPts val="1000"/>
              </a:spcBef>
            </a:pPr>
            <a:r>
              <a:rPr lang="en-US" sz="1200" dirty="0">
                <a:latin typeface="Acumin Pro" panose="020B0504020202020204" pitchFamily="34" charset="77"/>
                <a:cs typeface="Arial" panose="020B0604020202020204" pitchFamily="34" charset="0"/>
              </a:rPr>
              <a:t>The table below summarizes the key features of the dental plan. The coinsurance amounts listed reflect the amount you pay for services. Please refer to the official plan documents for additional information on coverage and exclusions.</a:t>
            </a:r>
          </a:p>
          <a:p>
            <a:pPr marL="12700">
              <a:lnSpc>
                <a:spcPct val="100000"/>
              </a:lnSpc>
              <a:spcBef>
                <a:spcPts val="100"/>
              </a:spcBef>
            </a:pPr>
            <a:endParaRPr lang="en-US" sz="1200" b="1" dirty="0">
              <a:solidFill>
                <a:srgbClr val="231F20"/>
              </a:solidFill>
              <a:latin typeface="Montserrat"/>
              <a:cs typeface="Montserrat"/>
            </a:endParaRPr>
          </a:p>
          <a:p>
            <a:pPr marL="12700">
              <a:lnSpc>
                <a:spcPct val="100000"/>
              </a:lnSpc>
              <a:spcBef>
                <a:spcPts val="100"/>
              </a:spcBef>
            </a:pPr>
            <a:endParaRPr sz="1800" dirty="0">
              <a:latin typeface="Montserrat"/>
              <a:cs typeface="Montserrat"/>
            </a:endParaRPr>
          </a:p>
        </p:txBody>
      </p:sp>
      <p:graphicFrame>
        <p:nvGraphicFramePr>
          <p:cNvPr id="5" name="object 7">
            <a:extLst>
              <a:ext uri="{FF2B5EF4-FFF2-40B4-BE49-F238E27FC236}">
                <a16:creationId xmlns:a16="http://schemas.microsoft.com/office/drawing/2014/main" id="{5D6A9204-6A10-0046-B51F-AB5522EC4F19}"/>
              </a:ext>
            </a:extLst>
          </p:cNvPr>
          <p:cNvGraphicFramePr>
            <a:graphicFrameLocks noGrp="1"/>
          </p:cNvGraphicFramePr>
          <p:nvPr>
            <p:extLst>
              <p:ext uri="{D42A27DB-BD31-4B8C-83A1-F6EECF244321}">
                <p14:modId xmlns:p14="http://schemas.microsoft.com/office/powerpoint/2010/main" val="3552694091"/>
              </p:ext>
            </p:extLst>
          </p:nvPr>
        </p:nvGraphicFramePr>
        <p:xfrm>
          <a:off x="609600" y="2730500"/>
          <a:ext cx="6553200" cy="3601720"/>
        </p:xfrm>
        <a:graphic>
          <a:graphicData uri="http://schemas.openxmlformats.org/drawingml/2006/table">
            <a:tbl>
              <a:tblPr firstRow="1" bandRow="1">
                <a:tableStyleId>{2D5ABB26-0587-4C30-8999-92F81FD0307C}</a:tableStyleId>
              </a:tblPr>
              <a:tblGrid>
                <a:gridCol w="3116766">
                  <a:extLst>
                    <a:ext uri="{9D8B030D-6E8A-4147-A177-3AD203B41FA5}">
                      <a16:colId xmlns:a16="http://schemas.microsoft.com/office/drawing/2014/main" val="20000"/>
                    </a:ext>
                  </a:extLst>
                </a:gridCol>
                <a:gridCol w="1918010">
                  <a:extLst>
                    <a:ext uri="{9D8B030D-6E8A-4147-A177-3AD203B41FA5}">
                      <a16:colId xmlns:a16="http://schemas.microsoft.com/office/drawing/2014/main" val="20001"/>
                    </a:ext>
                  </a:extLst>
                </a:gridCol>
                <a:gridCol w="1518424">
                  <a:extLst>
                    <a:ext uri="{9D8B030D-6E8A-4147-A177-3AD203B41FA5}">
                      <a16:colId xmlns:a16="http://schemas.microsoft.com/office/drawing/2014/main" val="917171675"/>
                    </a:ext>
                  </a:extLst>
                </a:gridCol>
              </a:tblGrid>
              <a:tr h="289560">
                <a:tc>
                  <a:txBody>
                    <a:bodyPr/>
                    <a:lstStyle/>
                    <a:p>
                      <a:pPr marL="63500">
                        <a:lnSpc>
                          <a:spcPct val="100000"/>
                        </a:lnSpc>
                        <a:spcBef>
                          <a:spcPts val="380"/>
                        </a:spcBef>
                      </a:pPr>
                      <a:r>
                        <a:rPr lang="en-US" sz="1200" b="1" spc="-5" dirty="0">
                          <a:solidFill>
                            <a:srgbClr val="FFFFFF"/>
                          </a:solidFill>
                          <a:latin typeface="Acumin Pro"/>
                          <a:cs typeface="Acumin Pro"/>
                        </a:rPr>
                        <a:t>Type of Service</a:t>
                      </a:r>
                      <a:endParaRPr sz="1200" dirty="0">
                        <a:latin typeface="Acumin Pro"/>
                        <a:cs typeface="Acumin Pro"/>
                      </a:endParaRPr>
                    </a:p>
                  </a:txBody>
                  <a:tcPr marL="0" marR="0" marT="48260" marB="0">
                    <a:solidFill>
                      <a:srgbClr val="D63347"/>
                    </a:solidFill>
                  </a:tcPr>
                </a:tc>
                <a:tc>
                  <a:txBody>
                    <a:bodyPr/>
                    <a:lstStyle/>
                    <a:p>
                      <a:pPr marL="114300" indent="0" algn="ctr">
                        <a:lnSpc>
                          <a:spcPct val="100000"/>
                        </a:lnSpc>
                        <a:spcBef>
                          <a:spcPts val="380"/>
                        </a:spcBef>
                        <a:tabLst/>
                      </a:pPr>
                      <a:r>
                        <a:rPr lang="en-US" sz="1200" b="1" dirty="0">
                          <a:solidFill>
                            <a:srgbClr val="FFFFFF"/>
                          </a:solidFill>
                          <a:latin typeface="Acumin Pro"/>
                          <a:cs typeface="Acumin Pro"/>
                        </a:rPr>
                        <a:t>In Network</a:t>
                      </a:r>
                      <a:endParaRPr sz="1200" dirty="0">
                        <a:latin typeface="Acumin Pro"/>
                        <a:cs typeface="Acumin Pro"/>
                      </a:endParaRPr>
                    </a:p>
                  </a:txBody>
                  <a:tcPr marL="0" marR="0" marT="48260" marB="0">
                    <a:solidFill>
                      <a:srgbClr val="D63347"/>
                    </a:solidFill>
                  </a:tcPr>
                </a:tc>
                <a:tc>
                  <a:txBody>
                    <a:bodyPr/>
                    <a:lstStyle/>
                    <a:p>
                      <a:pPr marL="109728">
                        <a:lnSpc>
                          <a:spcPct val="100000"/>
                        </a:lnSpc>
                        <a:spcBef>
                          <a:spcPts val="380"/>
                        </a:spcBef>
                      </a:pPr>
                      <a:r>
                        <a:rPr lang="en-US" sz="1200" b="1" dirty="0">
                          <a:solidFill>
                            <a:srgbClr val="FFFFFF"/>
                          </a:solidFill>
                          <a:latin typeface="Acumin Pro"/>
                          <a:cs typeface="Acumin Pro"/>
                        </a:rPr>
                        <a:t>Out of Network</a:t>
                      </a:r>
                      <a:endParaRPr lang="en-US"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464820">
                <a:tc>
                  <a:txBody>
                    <a:bodyPr/>
                    <a:lstStyle/>
                    <a:p>
                      <a:pPr marL="63500">
                        <a:lnSpc>
                          <a:spcPct val="100000"/>
                        </a:lnSpc>
                        <a:spcBef>
                          <a:spcPts val="0"/>
                        </a:spcBef>
                      </a:pPr>
                      <a:r>
                        <a:rPr lang="en-US" sz="1200" b="1" spc="-5">
                          <a:solidFill>
                            <a:srgbClr val="231F20"/>
                          </a:solidFill>
                          <a:latin typeface="Acumin Pro"/>
                          <a:cs typeface="Acumin Pro"/>
                        </a:rPr>
                        <a:t>Calendar Year Deductible</a:t>
                      </a:r>
                    </a:p>
                    <a:p>
                      <a:pPr marL="63500">
                        <a:lnSpc>
                          <a:spcPct val="100000"/>
                        </a:lnSpc>
                        <a:spcBef>
                          <a:spcPts val="0"/>
                        </a:spcBef>
                      </a:pPr>
                      <a:r>
                        <a:rPr lang="en-US" sz="1200" spc="-5">
                          <a:solidFill>
                            <a:srgbClr val="231F20"/>
                          </a:solidFill>
                          <a:latin typeface="Acumin Pro"/>
                          <a:cs typeface="Acumin Pro"/>
                        </a:rPr>
                        <a:t>Single</a:t>
                      </a:r>
                    </a:p>
                    <a:p>
                      <a:pPr marL="63500">
                        <a:lnSpc>
                          <a:spcPct val="100000"/>
                        </a:lnSpc>
                        <a:spcBef>
                          <a:spcPts val="0"/>
                        </a:spcBef>
                      </a:pPr>
                      <a:r>
                        <a:rPr lang="en-US" sz="1200" spc="-5">
                          <a:solidFill>
                            <a:srgbClr val="231F20"/>
                          </a:solidFill>
                          <a:latin typeface="Acumin Pro"/>
                          <a:cs typeface="Acumin Pro"/>
                        </a:rPr>
                        <a:t>Family</a:t>
                      </a:r>
                      <a:endParaRPr sz="1200">
                        <a:latin typeface="Acumin Pro"/>
                        <a:cs typeface="Acumin Pro"/>
                      </a:endParaRPr>
                    </a:p>
                  </a:txBody>
                  <a:tcPr marL="0" marR="0" marT="86360" marB="64008"/>
                </a:tc>
                <a:tc>
                  <a:txBody>
                    <a:bodyPr/>
                    <a:lstStyle/>
                    <a:p>
                      <a:pPr marL="114300" indent="0" algn="ctr">
                        <a:lnSpc>
                          <a:spcPct val="100000"/>
                        </a:lnSpc>
                        <a:spcBef>
                          <a:spcPts val="680"/>
                        </a:spcBef>
                        <a:tabLst/>
                      </a:pPr>
                      <a:endParaRPr lang="en-US" sz="1200" dirty="0">
                        <a:solidFill>
                          <a:srgbClr val="231F20"/>
                        </a:solidFill>
                        <a:latin typeface="Acumin Pro"/>
                        <a:cs typeface="Acumin Pro"/>
                      </a:endParaRPr>
                    </a:p>
                    <a:p>
                      <a:pPr marL="114300" indent="0" algn="ctr">
                        <a:lnSpc>
                          <a:spcPct val="100000"/>
                        </a:lnSpc>
                        <a:spcBef>
                          <a:spcPts val="0"/>
                        </a:spcBef>
                        <a:tabLst/>
                      </a:pPr>
                      <a:r>
                        <a:rPr lang="en-US" sz="1200" dirty="0">
                          <a:solidFill>
                            <a:srgbClr val="231F20"/>
                          </a:solidFill>
                          <a:latin typeface="Acumin Pro"/>
                          <a:cs typeface="Acumin Pro"/>
                        </a:rPr>
                        <a:t>$50</a:t>
                      </a:r>
                    </a:p>
                    <a:p>
                      <a:pPr marL="114300" indent="0" algn="ctr">
                        <a:lnSpc>
                          <a:spcPct val="100000"/>
                        </a:lnSpc>
                        <a:spcBef>
                          <a:spcPts val="0"/>
                        </a:spcBef>
                        <a:tabLst/>
                      </a:pPr>
                      <a:r>
                        <a:rPr lang="en-US" sz="1200" dirty="0">
                          <a:solidFill>
                            <a:srgbClr val="231F20"/>
                          </a:solidFill>
                          <a:latin typeface="Acumin Pro"/>
                          <a:cs typeface="Acumin Pro"/>
                        </a:rPr>
                        <a:t>$150</a:t>
                      </a:r>
                      <a:endParaRPr lang="en-US" sz="1200" dirty="0">
                        <a:latin typeface="Acumin Pro"/>
                        <a:cs typeface="Acumin Pro"/>
                      </a:endParaRPr>
                    </a:p>
                  </a:txBody>
                  <a:tcPr marL="0" marR="0" marT="86360" marB="64008"/>
                </a:tc>
                <a:tc>
                  <a:txBody>
                    <a:bodyPr/>
                    <a:lstStyle/>
                    <a:p>
                      <a:pPr marL="114300" indent="0" algn="ctr">
                        <a:lnSpc>
                          <a:spcPct val="100000"/>
                        </a:lnSpc>
                        <a:spcBef>
                          <a:spcPts val="680"/>
                        </a:spcBef>
                        <a:tabLst/>
                      </a:pPr>
                      <a:endParaRPr lang="en-US" sz="1200" dirty="0">
                        <a:solidFill>
                          <a:srgbClr val="231F20"/>
                        </a:solidFill>
                        <a:latin typeface="Acumin Pro"/>
                        <a:cs typeface="Acumin Pro"/>
                      </a:endParaRPr>
                    </a:p>
                    <a:p>
                      <a:pPr marL="114300" indent="0" algn="ctr">
                        <a:lnSpc>
                          <a:spcPct val="100000"/>
                        </a:lnSpc>
                        <a:spcBef>
                          <a:spcPts val="0"/>
                        </a:spcBef>
                        <a:tabLst/>
                      </a:pPr>
                      <a:r>
                        <a:rPr lang="en-US" sz="1200" dirty="0">
                          <a:solidFill>
                            <a:srgbClr val="231F20"/>
                          </a:solidFill>
                          <a:latin typeface="Acumin Pro"/>
                          <a:cs typeface="Acumin Pro"/>
                        </a:rPr>
                        <a:t>$50</a:t>
                      </a:r>
                    </a:p>
                    <a:p>
                      <a:pPr marL="114300" indent="0" algn="ctr">
                        <a:lnSpc>
                          <a:spcPct val="100000"/>
                        </a:lnSpc>
                        <a:spcBef>
                          <a:spcPts val="0"/>
                        </a:spcBef>
                        <a:tabLst/>
                      </a:pPr>
                      <a:r>
                        <a:rPr lang="en-US" sz="1200" dirty="0">
                          <a:solidFill>
                            <a:srgbClr val="231F20"/>
                          </a:solidFill>
                          <a:latin typeface="Acumin Pro"/>
                          <a:cs typeface="Acumin Pro"/>
                        </a:rPr>
                        <a:t>$150</a:t>
                      </a:r>
                      <a:endParaRPr lang="en-US" sz="1200" dirty="0">
                        <a:latin typeface="Acumin Pro"/>
                        <a:cs typeface="Acumin Pro"/>
                      </a:endParaRPr>
                    </a:p>
                  </a:txBody>
                  <a:tcPr marL="0" marR="0" marT="86360" marB="64008"/>
                </a:tc>
                <a:extLst>
                  <a:ext uri="{0D108BD9-81ED-4DB2-BD59-A6C34878D82A}">
                    <a16:rowId xmlns:a16="http://schemas.microsoft.com/office/drawing/2014/main" val="10001"/>
                  </a:ext>
                </a:extLst>
              </a:tr>
              <a:tr h="365760">
                <a:tc>
                  <a:txBody>
                    <a:bodyPr/>
                    <a:lstStyle/>
                    <a:p>
                      <a:pPr marL="63500">
                        <a:lnSpc>
                          <a:spcPct val="100000"/>
                        </a:lnSpc>
                        <a:spcBef>
                          <a:spcPts val="680"/>
                        </a:spcBef>
                      </a:pPr>
                      <a:r>
                        <a:rPr lang="en-US" sz="1200" b="1" spc="-10">
                          <a:solidFill>
                            <a:srgbClr val="231F20"/>
                          </a:solidFill>
                          <a:latin typeface="Acumin Pro"/>
                          <a:cs typeface="Acumin Pro"/>
                        </a:rPr>
                        <a:t>Annual Dental Maximum per Person</a:t>
                      </a:r>
                      <a:endParaRPr sz="1200" b="1">
                        <a:latin typeface="Acumin Pro"/>
                        <a:cs typeface="Acumin Pro"/>
                      </a:endParaRPr>
                    </a:p>
                  </a:txBody>
                  <a:tcPr marL="0" marR="0" marT="86360" marB="64008">
                    <a:solidFill>
                      <a:srgbClr val="E6E7E8"/>
                    </a:solidFill>
                  </a:tcPr>
                </a:tc>
                <a:tc>
                  <a:txBody>
                    <a:bodyPr/>
                    <a:lstStyle/>
                    <a:p>
                      <a:pPr marL="114300" indent="0" algn="ctr">
                        <a:lnSpc>
                          <a:spcPct val="100000"/>
                        </a:lnSpc>
                        <a:spcBef>
                          <a:spcPts val="680"/>
                        </a:spcBef>
                        <a:tabLst/>
                      </a:pPr>
                      <a:r>
                        <a:rPr sz="1200" dirty="0">
                          <a:solidFill>
                            <a:srgbClr val="231F20"/>
                          </a:solidFill>
                          <a:latin typeface="Acumin Pro"/>
                          <a:cs typeface="Acumin Pro"/>
                        </a:rPr>
                        <a:t>$</a:t>
                      </a:r>
                      <a:r>
                        <a:rPr lang="en-US" sz="1200" dirty="0">
                          <a:solidFill>
                            <a:srgbClr val="231F20"/>
                          </a:solidFill>
                          <a:latin typeface="Acumin Pro"/>
                          <a:cs typeface="Acumin Pro"/>
                        </a:rPr>
                        <a:t>1,500</a:t>
                      </a:r>
                      <a:endParaRPr sz="1200" dirty="0">
                        <a:latin typeface="Acumin Pro"/>
                        <a:cs typeface="Acumin Pro"/>
                      </a:endParaRPr>
                    </a:p>
                  </a:txBody>
                  <a:tcPr marL="0" marR="0" marT="86360" marB="64008">
                    <a:solidFill>
                      <a:srgbClr val="E6E7E8"/>
                    </a:solidFill>
                  </a:tcPr>
                </a:tc>
                <a:tc>
                  <a:txBody>
                    <a:bodyPr/>
                    <a:lstStyle/>
                    <a:p>
                      <a:pPr marL="114300" indent="0" algn="ctr">
                        <a:lnSpc>
                          <a:spcPct val="100000"/>
                        </a:lnSpc>
                        <a:spcBef>
                          <a:spcPts val="680"/>
                        </a:spcBef>
                        <a:tabLst/>
                      </a:pPr>
                      <a:r>
                        <a:rPr sz="1200" dirty="0">
                          <a:solidFill>
                            <a:srgbClr val="231F20"/>
                          </a:solidFill>
                          <a:latin typeface="Acumin Pro"/>
                          <a:cs typeface="Acumin Pro"/>
                        </a:rPr>
                        <a:t>$</a:t>
                      </a:r>
                      <a:r>
                        <a:rPr lang="en-US" sz="1200" dirty="0">
                          <a:solidFill>
                            <a:srgbClr val="231F20"/>
                          </a:solidFill>
                          <a:latin typeface="Acumin Pro"/>
                          <a:cs typeface="Acumin Pro"/>
                        </a:rPr>
                        <a:t>1,000</a:t>
                      </a:r>
                      <a:endParaRPr sz="1200" dirty="0">
                        <a:latin typeface="Acumin Pro"/>
                        <a:cs typeface="Acumin Pro"/>
                      </a:endParaRPr>
                    </a:p>
                  </a:txBody>
                  <a:tcPr marL="0" marR="0" marT="86360" marB="64008">
                    <a:solidFill>
                      <a:srgbClr val="E6E7E8"/>
                    </a:solidFill>
                  </a:tcPr>
                </a:tc>
                <a:extLst>
                  <a:ext uri="{0D108BD9-81ED-4DB2-BD59-A6C34878D82A}">
                    <a16:rowId xmlns:a16="http://schemas.microsoft.com/office/drawing/2014/main" val="10002"/>
                  </a:ext>
                </a:extLst>
              </a:tr>
              <a:tr h="415544">
                <a:tc>
                  <a:txBody>
                    <a:bodyPr/>
                    <a:lstStyle/>
                    <a:p>
                      <a:pPr marL="63500">
                        <a:lnSpc>
                          <a:spcPct val="100000"/>
                        </a:lnSpc>
                        <a:spcBef>
                          <a:spcPts val="680"/>
                        </a:spcBef>
                      </a:pPr>
                      <a:r>
                        <a:rPr lang="en-US" sz="1200" b="1" spc="-5">
                          <a:solidFill>
                            <a:srgbClr val="231F20"/>
                          </a:solidFill>
                          <a:latin typeface="Acumin Pro"/>
                          <a:cs typeface="Acumin Pro"/>
                        </a:rPr>
                        <a:t>Preventive Services </a:t>
                      </a:r>
                    </a:p>
                    <a:p>
                      <a:pPr marL="63500">
                        <a:lnSpc>
                          <a:spcPct val="100000"/>
                        </a:lnSpc>
                        <a:spcBef>
                          <a:spcPts val="0"/>
                        </a:spcBef>
                      </a:pPr>
                      <a:r>
                        <a:rPr lang="en-US" sz="1200" spc="-5">
                          <a:solidFill>
                            <a:srgbClr val="231F20"/>
                          </a:solidFill>
                          <a:latin typeface="Acumin Pro"/>
                          <a:cs typeface="Acumin Pro"/>
                        </a:rPr>
                        <a:t>Oral exams, cleanings, x-rays</a:t>
                      </a:r>
                      <a:endParaRPr sz="1200">
                        <a:latin typeface="Acumin Pro"/>
                        <a:cs typeface="Acumin Pro"/>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Times New Roman"/>
                        </a:rPr>
                        <a:t>100%</a:t>
                      </a:r>
                      <a:endParaRPr sz="1200" dirty="0">
                        <a:latin typeface="Times New Roman"/>
                        <a:cs typeface="Times New Roman"/>
                      </a:endParaRPr>
                    </a:p>
                  </a:txBody>
                  <a:tcPr marL="0" marR="0" marT="82296"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Times New Roman"/>
                        </a:rPr>
                        <a:t>100%</a:t>
                      </a:r>
                      <a:endParaRPr sz="1200" dirty="0">
                        <a:latin typeface="Times New Roman"/>
                        <a:cs typeface="Times New Roman"/>
                      </a:endParaRPr>
                    </a:p>
                  </a:txBody>
                  <a:tcPr marL="0" marR="0" marT="82296" marB="64008"/>
                </a:tc>
                <a:extLst>
                  <a:ext uri="{0D108BD9-81ED-4DB2-BD59-A6C34878D82A}">
                    <a16:rowId xmlns:a16="http://schemas.microsoft.com/office/drawing/2014/main" val="10003"/>
                  </a:ext>
                </a:extLst>
              </a:tr>
              <a:tr h="365760">
                <a:tc>
                  <a:txBody>
                    <a:bodyPr/>
                    <a:lstStyle/>
                    <a:p>
                      <a:pPr marL="63500">
                        <a:lnSpc>
                          <a:spcPct val="100000"/>
                        </a:lnSpc>
                        <a:spcBef>
                          <a:spcPts val="0"/>
                        </a:spcBef>
                      </a:pPr>
                      <a:r>
                        <a:rPr lang="en-US" sz="1200" b="1">
                          <a:solidFill>
                            <a:srgbClr val="231F20"/>
                          </a:solidFill>
                          <a:latin typeface="Acumin Pro"/>
                          <a:cs typeface="Acumin Pro"/>
                        </a:rPr>
                        <a:t>Basic Services </a:t>
                      </a:r>
                    </a:p>
                    <a:p>
                      <a:pPr marL="63500">
                        <a:lnSpc>
                          <a:spcPct val="100000"/>
                        </a:lnSpc>
                        <a:spcBef>
                          <a:spcPts val="0"/>
                        </a:spcBef>
                      </a:pPr>
                      <a:r>
                        <a:rPr lang="en-US" sz="1200">
                          <a:latin typeface="Acumin Pro"/>
                          <a:cs typeface="Acumin Pro"/>
                        </a:rPr>
                        <a:t>Fillings, gum treatment, root canals</a:t>
                      </a:r>
                      <a:endParaRPr sz="1200">
                        <a:latin typeface="Acumin Pro"/>
                        <a:cs typeface="Acumin Pro"/>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100%</a:t>
                      </a:r>
                      <a:endParaRPr lang="en-US" sz="1200" dirty="0">
                        <a:latin typeface="Times New Roman"/>
                        <a:cs typeface="Times New Roman"/>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80%</a:t>
                      </a:r>
                      <a:endParaRPr lang="en-US" sz="1200" dirty="0">
                        <a:latin typeface="Times New Roman"/>
                        <a:cs typeface="Times New Roman"/>
                      </a:endParaRPr>
                    </a:p>
                  </a:txBody>
                  <a:tcPr marL="0" marR="0" marT="86360" marB="64008">
                    <a:solidFill>
                      <a:srgbClr val="E6E7E8"/>
                    </a:solidFill>
                  </a:tcPr>
                </a:tc>
                <a:extLst>
                  <a:ext uri="{0D108BD9-81ED-4DB2-BD59-A6C34878D82A}">
                    <a16:rowId xmlns:a16="http://schemas.microsoft.com/office/drawing/2014/main" val="10004"/>
                  </a:ext>
                </a:extLst>
              </a:tr>
              <a:tr h="365760">
                <a:tc>
                  <a:txBody>
                    <a:bodyPr/>
                    <a:lstStyle/>
                    <a:p>
                      <a:pPr marL="63500">
                        <a:lnSpc>
                          <a:spcPct val="100000"/>
                        </a:lnSpc>
                        <a:spcBef>
                          <a:spcPts val="0"/>
                        </a:spcBef>
                      </a:pPr>
                      <a:r>
                        <a:rPr lang="en-US" sz="1200" b="1">
                          <a:solidFill>
                            <a:srgbClr val="231F20"/>
                          </a:solidFill>
                          <a:latin typeface="Acumin Pro"/>
                          <a:cs typeface="Acumin Pro"/>
                        </a:rPr>
                        <a:t>Major Services </a:t>
                      </a:r>
                    </a:p>
                    <a:p>
                      <a:pPr marL="63500">
                        <a:lnSpc>
                          <a:spcPct val="100000"/>
                        </a:lnSpc>
                        <a:spcBef>
                          <a:spcPts val="0"/>
                        </a:spcBef>
                      </a:pPr>
                      <a:r>
                        <a:rPr lang="en-US" sz="1200">
                          <a:solidFill>
                            <a:srgbClr val="231F20"/>
                          </a:solidFill>
                          <a:latin typeface="Acumin Pro"/>
                          <a:cs typeface="Acumin Pro"/>
                        </a:rPr>
                        <a:t>Crowns, bridges, dentures</a:t>
                      </a:r>
                      <a:endParaRPr sz="1200">
                        <a:latin typeface="Acumin Pro"/>
                        <a:cs typeface="Acumin Pro"/>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endParaRPr lang="en-US" sz="1200" dirty="0">
                        <a:latin typeface="Times New Roman"/>
                        <a:cs typeface="Times New Roman"/>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50%</a:t>
                      </a:r>
                      <a:endParaRPr lang="en-US" sz="1200" dirty="0">
                        <a:latin typeface="Times New Roman"/>
                        <a:cs typeface="Times New Roman"/>
                      </a:endParaRPr>
                    </a:p>
                  </a:txBody>
                  <a:tcPr marL="0" marR="0" marT="86360" marB="64008"/>
                </a:tc>
                <a:extLst>
                  <a:ext uri="{0D108BD9-81ED-4DB2-BD59-A6C34878D82A}">
                    <a16:rowId xmlns:a16="http://schemas.microsoft.com/office/drawing/2014/main" val="10005"/>
                  </a:ext>
                </a:extLst>
              </a:tr>
              <a:tr h="365760">
                <a:tc>
                  <a:txBody>
                    <a:bodyPr/>
                    <a:lstStyle/>
                    <a:p>
                      <a:pPr marL="63500">
                        <a:lnSpc>
                          <a:spcPct val="100000"/>
                        </a:lnSpc>
                        <a:spcBef>
                          <a:spcPts val="0"/>
                        </a:spcBef>
                      </a:pPr>
                      <a:r>
                        <a:rPr lang="en-US" sz="1200" b="1" spc="-15">
                          <a:solidFill>
                            <a:srgbClr val="231F20"/>
                          </a:solidFill>
                          <a:latin typeface="Acumin Pro"/>
                          <a:cs typeface="Acumin Pro"/>
                        </a:rPr>
                        <a:t>Orthodontia </a:t>
                      </a:r>
                      <a:br>
                        <a:rPr lang="en-US" sz="1200" b="0" spc="-15">
                          <a:solidFill>
                            <a:srgbClr val="231F20"/>
                          </a:solidFill>
                          <a:latin typeface="Acumin Pro"/>
                          <a:cs typeface="Acumin Pro"/>
                        </a:rPr>
                      </a:br>
                      <a:r>
                        <a:rPr lang="en-US" sz="1200" b="0" spc="-15">
                          <a:solidFill>
                            <a:srgbClr val="231F20"/>
                          </a:solidFill>
                          <a:latin typeface="Acumin Pro"/>
                          <a:cs typeface="Acumin Pro"/>
                        </a:rPr>
                        <a:t>Children to Age 19</a:t>
                      </a:r>
                    </a:p>
                    <a:p>
                      <a:pPr marL="63500">
                        <a:lnSpc>
                          <a:spcPct val="100000"/>
                        </a:lnSpc>
                        <a:spcBef>
                          <a:spcPts val="0"/>
                        </a:spcBef>
                      </a:pPr>
                      <a:r>
                        <a:rPr lang="en-US" sz="1200" spc="-15">
                          <a:solidFill>
                            <a:srgbClr val="231F20"/>
                          </a:solidFill>
                          <a:latin typeface="Acumin Pro"/>
                          <a:cs typeface="Acumin Pro"/>
                        </a:rPr>
                        <a:t>Lifetime Max per Individual</a:t>
                      </a:r>
                      <a:endParaRPr sz="1200">
                        <a:latin typeface="Acumin Pro"/>
                        <a:cs typeface="Acumin Pro"/>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p>
                    <a:p>
                      <a:pPr marL="114300" indent="0" algn="ctr">
                        <a:lnSpc>
                          <a:spcPct val="100000"/>
                        </a:lnSpc>
                        <a:tabLst/>
                      </a:pPr>
                      <a:r>
                        <a:rPr lang="en-US" sz="1200" dirty="0">
                          <a:solidFill>
                            <a:srgbClr val="231F20"/>
                          </a:solidFill>
                          <a:latin typeface="Acumin Pro"/>
                          <a:cs typeface="Times New Roman"/>
                        </a:rPr>
                        <a:t>$1,000</a:t>
                      </a:r>
                      <a:endParaRPr lang="en-US" sz="1200" dirty="0">
                        <a:latin typeface="Times New Roman"/>
                        <a:cs typeface="Times New Roman"/>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p>
                    <a:p>
                      <a:pPr marL="114300" indent="0" algn="ctr">
                        <a:lnSpc>
                          <a:spcPct val="100000"/>
                        </a:lnSpc>
                        <a:tabLst/>
                      </a:pPr>
                      <a:r>
                        <a:rPr lang="en-US" sz="1200" dirty="0">
                          <a:solidFill>
                            <a:srgbClr val="231F20"/>
                          </a:solidFill>
                          <a:latin typeface="Acumin Pro"/>
                          <a:cs typeface="Times New Roman"/>
                        </a:rPr>
                        <a:t>$1,000</a:t>
                      </a:r>
                      <a:endParaRPr lang="en-US" sz="1200" dirty="0">
                        <a:latin typeface="Times New Roman"/>
                        <a:cs typeface="Times New Roman"/>
                      </a:endParaRPr>
                    </a:p>
                  </a:txBody>
                  <a:tcPr marL="0" marR="0" marT="86360" marB="64008">
                    <a:solidFill>
                      <a:srgbClr val="E6E7E8"/>
                    </a:solidFill>
                  </a:tcPr>
                </a:tc>
                <a:extLst>
                  <a:ext uri="{0D108BD9-81ED-4DB2-BD59-A6C34878D82A}">
                    <a16:rowId xmlns:a16="http://schemas.microsoft.com/office/drawing/2014/main" val="10006"/>
                  </a:ext>
                </a:extLst>
              </a:tr>
            </a:tbl>
          </a:graphicData>
        </a:graphic>
      </p:graphicFrame>
      <p:pic>
        <p:nvPicPr>
          <p:cNvPr id="2" name="Picture 1">
            <a:extLst>
              <a:ext uri="{FF2B5EF4-FFF2-40B4-BE49-F238E27FC236}">
                <a16:creationId xmlns:a16="http://schemas.microsoft.com/office/drawing/2014/main" id="{58714B2D-5EA8-414E-21C3-9911B858DED9}"/>
              </a:ext>
            </a:extLst>
          </p:cNvPr>
          <p:cNvPicPr>
            <a:picLocks noChangeAspect="1"/>
          </p:cNvPicPr>
          <p:nvPr/>
        </p:nvPicPr>
        <p:blipFill>
          <a:blip r:embed="rId5"/>
          <a:stretch>
            <a:fillRect/>
          </a:stretch>
        </p:blipFill>
        <p:spPr>
          <a:xfrm>
            <a:off x="1676970" y="627681"/>
            <a:ext cx="240999" cy="252949"/>
          </a:xfrm>
          <a:prstGeom prst="rect">
            <a:avLst/>
          </a:prstGeom>
        </p:spPr>
      </p:pic>
      <p:sp>
        <p:nvSpPr>
          <p:cNvPr id="6" name="Slide Number Placeholder 11">
            <a:extLst>
              <a:ext uri="{FF2B5EF4-FFF2-40B4-BE49-F238E27FC236}">
                <a16:creationId xmlns:a16="http://schemas.microsoft.com/office/drawing/2014/main" id="{CBFAC0C9-C116-A249-997D-8A94445E408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DENTAL+RATES  |</a:t>
            </a:r>
            <a:r>
              <a:rPr lang="en-US" sz="1100">
                <a:latin typeface="Montserrat SemiBold" pitchFamily="2" charset="77"/>
              </a:rPr>
              <a:t>  </a:t>
            </a:r>
            <a:fld id="{4DBBDB27-A8C4-BA4E-8D2C-F67AC33D86A2}" type="slidenum">
              <a:rPr lang="en-US" sz="1100" smtClean="0">
                <a:latin typeface="Montserrat SemiBold" pitchFamily="2" charset="77"/>
              </a:rPr>
              <a:pPr algn="ctr"/>
              <a:t>19</a:t>
            </a:fld>
            <a:endParaRPr lang="en-US" sz="1100">
              <a:latin typeface="Montserrat SemiBold" pitchFamily="2" charset="77"/>
            </a:endParaRPr>
          </a:p>
        </p:txBody>
      </p:sp>
      <p:sp>
        <p:nvSpPr>
          <p:cNvPr id="8" name="object 2">
            <a:extLst>
              <a:ext uri="{FF2B5EF4-FFF2-40B4-BE49-F238E27FC236}">
                <a16:creationId xmlns:a16="http://schemas.microsoft.com/office/drawing/2014/main" id="{43449ED7-09D5-0836-22F7-43FFADA5445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2050" name="Picture 2" descr="Guardian Dental PPO insurance ...">
            <a:extLst>
              <a:ext uri="{FF2B5EF4-FFF2-40B4-BE49-F238E27FC236}">
                <a16:creationId xmlns:a16="http://schemas.microsoft.com/office/drawing/2014/main" id="{F6482FA6-E4A5-0DC4-4665-B42E9B2E192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0265" y="595303"/>
            <a:ext cx="1659835" cy="3177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6">
            <a:extLst>
              <a:ext uri="{FF2B5EF4-FFF2-40B4-BE49-F238E27FC236}">
                <a16:creationId xmlns:a16="http://schemas.microsoft.com/office/drawing/2014/main" id="{15852725-C146-5D2F-DD7A-A97D1602D531}"/>
              </a:ext>
            </a:extLst>
          </p:cNvPr>
          <p:cNvGraphicFramePr>
            <a:graphicFrameLocks noGrp="1"/>
          </p:cNvGraphicFramePr>
          <p:nvPr>
            <p:extLst>
              <p:ext uri="{D42A27DB-BD31-4B8C-83A1-F6EECF244321}">
                <p14:modId xmlns:p14="http://schemas.microsoft.com/office/powerpoint/2010/main" val="4006978560"/>
              </p:ext>
            </p:extLst>
          </p:nvPr>
        </p:nvGraphicFramePr>
        <p:xfrm>
          <a:off x="596900" y="6802955"/>
          <a:ext cx="6553200" cy="907774"/>
        </p:xfrm>
        <a:graphic>
          <a:graphicData uri="http://schemas.openxmlformats.org/drawingml/2006/table">
            <a:tbl>
              <a:tblPr firstRow="1" bandRow="1">
                <a:tableStyleId>{2D5ABB26-0587-4C30-8999-92F81FD0307C}</a:tableStyleId>
              </a:tblPr>
              <a:tblGrid>
                <a:gridCol w="3170994">
                  <a:extLst>
                    <a:ext uri="{9D8B030D-6E8A-4147-A177-3AD203B41FA5}">
                      <a16:colId xmlns:a16="http://schemas.microsoft.com/office/drawing/2014/main" val="20000"/>
                    </a:ext>
                  </a:extLst>
                </a:gridCol>
                <a:gridCol w="3382206">
                  <a:extLst>
                    <a:ext uri="{9D8B030D-6E8A-4147-A177-3AD203B41FA5}">
                      <a16:colId xmlns:a16="http://schemas.microsoft.com/office/drawing/2014/main" val="20002"/>
                    </a:ext>
                  </a:extLst>
                </a:gridCol>
              </a:tblGrid>
              <a:tr h="292078">
                <a:tc gridSpan="2">
                  <a:txBody>
                    <a:bodyPr/>
                    <a:lstStyle/>
                    <a:p>
                      <a:pPr marL="64008" marR="515620" indent="24130" algn="l">
                        <a:lnSpc>
                          <a:spcPct val="100000"/>
                        </a:lnSpc>
                        <a:spcBef>
                          <a:spcPts val="459"/>
                        </a:spcBef>
                      </a:pPr>
                      <a:r>
                        <a:rPr lang="en-US" sz="1200" b="1" spc="-5" dirty="0">
                          <a:solidFill>
                            <a:srgbClr val="FFFFFF"/>
                          </a:solidFill>
                          <a:latin typeface="Acumin Pro"/>
                          <a:cs typeface="Acumin Pro"/>
                        </a:rPr>
                        <a:t>Bi-weekly Dental Payroll Deductions</a:t>
                      </a:r>
                      <a:endParaRPr sz="1200" dirty="0">
                        <a:latin typeface="Acumin Pro"/>
                      </a:endParaRPr>
                    </a:p>
                  </a:txBody>
                  <a:tcPr marL="0" marR="0" marT="54864" marB="0">
                    <a:solidFill>
                      <a:srgbClr val="D63347"/>
                    </a:solidFill>
                  </a:tcPr>
                </a:tc>
                <a:tc hMerge="1">
                  <a:txBody>
                    <a:bodyPr/>
                    <a:lstStyle/>
                    <a:p>
                      <a:pPr marL="64008" marR="659130" indent="35560" algn="l">
                        <a:lnSpc>
                          <a:spcPct val="100000"/>
                        </a:lnSpc>
                        <a:spcBef>
                          <a:spcPts val="459"/>
                        </a:spcBef>
                      </a:pPr>
                      <a:endParaRPr sz="1200">
                        <a:latin typeface="Acumin Pro"/>
                        <a:cs typeface="Acumin Pro"/>
                      </a:endParaRPr>
                    </a:p>
                  </a:txBody>
                  <a:tcPr marL="0" marR="0" marT="58419" marB="0">
                    <a:solidFill>
                      <a:srgbClr val="DE8F33"/>
                    </a:solidFill>
                  </a:tcPr>
                </a:tc>
                <a:extLst>
                  <a:ext uri="{0D108BD9-81ED-4DB2-BD59-A6C34878D82A}">
                    <a16:rowId xmlns:a16="http://schemas.microsoft.com/office/drawing/2014/main" val="10000"/>
                  </a:ext>
                </a:extLst>
              </a:tr>
              <a:tr h="279182">
                <a:tc>
                  <a:txBody>
                    <a:bodyPr/>
                    <a:lstStyle/>
                    <a:p>
                      <a:pPr marL="63500">
                        <a:lnSpc>
                          <a:spcPct val="100000"/>
                        </a:lnSpc>
                        <a:spcBef>
                          <a:spcPts val="580"/>
                        </a:spcBef>
                      </a:pPr>
                      <a:r>
                        <a:rPr sz="1200">
                          <a:latin typeface="Acumin Pro"/>
                          <a:cs typeface="Acumin Pro"/>
                        </a:rPr>
                        <a:t>Employee</a:t>
                      </a:r>
                    </a:p>
                  </a:txBody>
                  <a:tcPr marL="0" marR="0" marT="73660" marB="64008"/>
                </a:tc>
                <a:tc>
                  <a:txBody>
                    <a:bodyPr/>
                    <a:lstStyle/>
                    <a:p>
                      <a:pPr marL="64008" algn="ctr">
                        <a:lnSpc>
                          <a:spcPct val="100000"/>
                        </a:lnSpc>
                        <a:spcBef>
                          <a:spcPts val="580"/>
                        </a:spcBef>
                      </a:pPr>
                      <a:r>
                        <a:rPr sz="1200" spc="5" dirty="0">
                          <a:latin typeface="Acumin Pro"/>
                          <a:cs typeface="Acumin Pro"/>
                        </a:rPr>
                        <a:t>$</a:t>
                      </a:r>
                      <a:r>
                        <a:rPr lang="en-US" sz="1200" spc="5" dirty="0">
                          <a:latin typeface="Acumin Pro"/>
                          <a:cs typeface="Acumin Pro"/>
                        </a:rPr>
                        <a:t>5.00</a:t>
                      </a:r>
                      <a:endParaRPr sz="1200" dirty="0">
                        <a:latin typeface="Acumin Pro"/>
                        <a:cs typeface="Acumin Pro"/>
                      </a:endParaRPr>
                    </a:p>
                  </a:txBody>
                  <a:tcPr marL="0" marR="0" marT="73660" marB="64008"/>
                </a:tc>
                <a:extLst>
                  <a:ext uri="{0D108BD9-81ED-4DB2-BD59-A6C34878D82A}">
                    <a16:rowId xmlns:a16="http://schemas.microsoft.com/office/drawing/2014/main" val="10001"/>
                  </a:ext>
                </a:extLst>
              </a:tr>
              <a:tr h="251540">
                <a:tc>
                  <a:txBody>
                    <a:bodyPr/>
                    <a:lstStyle/>
                    <a:p>
                      <a:pPr marL="63500">
                        <a:lnSpc>
                          <a:spcPct val="100000"/>
                        </a:lnSpc>
                        <a:spcBef>
                          <a:spcPts val="380"/>
                        </a:spcBef>
                      </a:pPr>
                      <a:r>
                        <a:rPr sz="1200" dirty="0">
                          <a:latin typeface="Acumin Pro"/>
                          <a:cs typeface="Acumin Pro"/>
                        </a:rPr>
                        <a:t>Employee</a:t>
                      </a:r>
                      <a:r>
                        <a:rPr sz="1200" spc="-25" dirty="0">
                          <a:latin typeface="Acumin Pro"/>
                          <a:cs typeface="Acumin Pro"/>
                        </a:rPr>
                        <a:t> </a:t>
                      </a:r>
                      <a:r>
                        <a:rPr sz="1200" dirty="0">
                          <a:latin typeface="Acumin Pro"/>
                          <a:cs typeface="Acumin Pro"/>
                        </a:rPr>
                        <a:t>+</a:t>
                      </a:r>
                      <a:r>
                        <a:rPr sz="1200" spc="-25" dirty="0">
                          <a:latin typeface="Acumin Pro"/>
                          <a:cs typeface="Acumin Pro"/>
                        </a:rPr>
                        <a:t> </a:t>
                      </a:r>
                      <a:r>
                        <a:rPr sz="1200" spc="-5" dirty="0">
                          <a:latin typeface="Acumin Pro"/>
                          <a:cs typeface="Acumin Pro"/>
                        </a:rPr>
                        <a:t>family</a:t>
                      </a:r>
                      <a:endParaRPr sz="1200" dirty="0">
                        <a:latin typeface="Acumin Pro"/>
                        <a:cs typeface="Acumin Pro"/>
                      </a:endParaRPr>
                    </a:p>
                  </a:txBody>
                  <a:tcPr marL="0" marR="0" marT="48260" marB="64008">
                    <a:solidFill>
                      <a:srgbClr val="E6E7E8"/>
                    </a:solidFill>
                  </a:tcPr>
                </a:tc>
                <a:tc>
                  <a:txBody>
                    <a:bodyPr/>
                    <a:lstStyle/>
                    <a:p>
                      <a:pPr marL="64008" algn="ctr">
                        <a:lnSpc>
                          <a:spcPct val="100000"/>
                        </a:lnSpc>
                        <a:spcBef>
                          <a:spcPts val="380"/>
                        </a:spcBef>
                      </a:pPr>
                      <a:r>
                        <a:rPr sz="1200" spc="-10" dirty="0">
                          <a:latin typeface="Acumin Pro"/>
                          <a:cs typeface="Acumin Pro"/>
                        </a:rPr>
                        <a:t>$</a:t>
                      </a:r>
                      <a:r>
                        <a:rPr lang="en-US" sz="1200" spc="-10" dirty="0">
                          <a:latin typeface="Acumin Pro"/>
                          <a:cs typeface="Acumin Pro"/>
                        </a:rPr>
                        <a:t>15.00</a:t>
                      </a:r>
                      <a:endParaRPr sz="1200" dirty="0">
                        <a:latin typeface="Acumin Pro"/>
                        <a:cs typeface="Acumin Pro"/>
                      </a:endParaRPr>
                    </a:p>
                  </a:txBody>
                  <a:tcPr marL="0" marR="0" marT="48260" marB="64008">
                    <a:solidFill>
                      <a:srgbClr val="E6E7E8"/>
                    </a:solidFill>
                  </a:tcPr>
                </a:tc>
                <a:extLst>
                  <a:ext uri="{0D108BD9-81ED-4DB2-BD59-A6C34878D82A}">
                    <a16:rowId xmlns:a16="http://schemas.microsoft.com/office/drawing/2014/main" val="10004"/>
                  </a:ext>
                </a:extLst>
              </a:tr>
            </a:tbl>
          </a:graphicData>
        </a:graphic>
      </p:graphicFrame>
      <p:pic>
        <p:nvPicPr>
          <p:cNvPr id="14" name="Audio 13">
            <a:hlinkClick r:id="" action="ppaction://media"/>
            <a:extLst>
              <a:ext uri="{FF2B5EF4-FFF2-40B4-BE49-F238E27FC236}">
                <a16:creationId xmlns:a16="http://schemas.microsoft.com/office/drawing/2014/main" id="{AD86D0F4-2FE2-2D25-4A97-B9CC090533E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880396936"/>
      </p:ext>
    </p:extLst>
  </p:cSld>
  <p:clrMapOvr>
    <a:masterClrMapping/>
  </p:clrMapOvr>
  <mc:AlternateContent xmlns:mc="http://schemas.openxmlformats.org/markup-compatibility/2006" xmlns:p14="http://schemas.microsoft.com/office/powerpoint/2010/main">
    <mc:Choice Requires="p14">
      <p:transition spd="slow" p14:dur="2000" advTm="15368"/>
    </mc:Choice>
    <mc:Fallback xmlns="">
      <p:transition spd="slow" advTm="15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D686CD2D-C07D-3C47-8220-7DA2FF5925EF}"/>
              </a:ext>
            </a:extLst>
          </p:cNvPr>
          <p:cNvSpPr txBox="1"/>
          <p:nvPr/>
        </p:nvSpPr>
        <p:spPr>
          <a:xfrm>
            <a:off x="596900" y="627682"/>
            <a:ext cx="6553200" cy="1749197"/>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latin typeface="Montserrat"/>
                <a:cs typeface="Montserrat"/>
              </a:rPr>
              <a:t>VISION</a:t>
            </a:r>
            <a:endParaRPr lang="en-US" sz="1100" b="1" dirty="0">
              <a:latin typeface="Acumin Pro" panose="020B0504020202020204" pitchFamily="34" charset="77"/>
              <a:cs typeface="Arial" panose="020B0604020202020204" pitchFamily="34" charset="0"/>
            </a:endParaRPr>
          </a:p>
          <a:p>
            <a:pPr marL="0" marR="0" lvl="0" indent="0" defTabSz="914400" eaLnBrk="1" fontAlgn="auto" latinLnBrk="0" hangingPunct="1">
              <a:lnSpc>
                <a:spcPts val="1260"/>
              </a:lnSpc>
              <a:spcBef>
                <a:spcPts val="0"/>
              </a:spcBef>
              <a:spcAft>
                <a:spcPts val="0"/>
              </a:spcAft>
              <a:buClrTx/>
              <a:buSzTx/>
              <a:buFontTx/>
              <a:buNone/>
              <a:tabLst/>
              <a:defRPr/>
            </a:pPr>
            <a:r>
              <a:rPr lang="en-US" sz="1200" dirty="0">
                <a:latin typeface="Acumin Pro" panose="020B0504020202020204" pitchFamily="34" charset="77"/>
                <a:cs typeface="Arial" panose="020B0604020202020204" pitchFamily="34" charset="0"/>
              </a:rPr>
              <a:t>Kurtz Bros offers vision insurance through Guardian using the VSP or Davis Vision networks. This plan allows you to choose any eye care provider. However, you will maximize the plan benefits when you choose a network provider. Locate a VSP or Davis Vision network provider at </a:t>
            </a:r>
            <a:r>
              <a:rPr lang="en-GB" sz="1200" dirty="0">
                <a:latin typeface="Acumin Pro" panose="020B0504020202020204" pitchFamily="34" charset="77"/>
                <a:cs typeface="Arial" panose="020B0604020202020204" pitchFamily="34" charset="0"/>
                <a:hlinkClick r:id="rId4"/>
              </a:rPr>
              <a:t>www.vsp.com</a:t>
            </a:r>
            <a:r>
              <a:rPr lang="en-GB" sz="1200" dirty="0">
                <a:latin typeface="Acumin Pro" panose="020B0504020202020204" pitchFamily="34" charset="77"/>
                <a:cs typeface="Arial" panose="020B0604020202020204" pitchFamily="34" charset="0"/>
              </a:rPr>
              <a:t> or </a:t>
            </a:r>
            <a:r>
              <a:rPr lang="en-GB" sz="1200" dirty="0">
                <a:latin typeface="Acumin Pro" panose="020B0504020202020204" pitchFamily="34" charset="77"/>
                <a:cs typeface="Arial" panose="020B0604020202020204" pitchFamily="34" charset="0"/>
                <a:hlinkClick r:id="rId5"/>
              </a:rPr>
              <a:t>www.davisvision.com</a:t>
            </a:r>
            <a:r>
              <a:rPr lang="en-GB" sz="1200" dirty="0">
                <a:latin typeface="Acumin Pro" panose="020B0504020202020204" pitchFamily="34" charset="77"/>
                <a:cs typeface="Arial" panose="020B0604020202020204" pitchFamily="34" charset="0"/>
              </a:rPr>
              <a:t>. </a:t>
            </a:r>
          </a:p>
          <a:p>
            <a:pPr marL="0" marR="0" lvl="0" indent="0" defTabSz="914400" eaLnBrk="1" fontAlgn="auto" latinLnBrk="0" hangingPunct="1">
              <a:lnSpc>
                <a:spcPts val="1260"/>
              </a:lnSpc>
              <a:spcBef>
                <a:spcPts val="0"/>
              </a:spcBef>
              <a:spcAft>
                <a:spcPts val="0"/>
              </a:spcAft>
              <a:buClrTx/>
              <a:buSzTx/>
              <a:buFontTx/>
              <a:buNone/>
              <a:tabLst/>
              <a:defRPr/>
            </a:pPr>
            <a:endParaRPr lang="en-US" sz="1200" dirty="0">
              <a:latin typeface="Acumin Pro" panose="020B0504020202020204" pitchFamily="34" charset="77"/>
              <a:cs typeface="Arial" panose="020B0604020202020204" pitchFamily="34" charset="0"/>
            </a:endParaRPr>
          </a:p>
          <a:p>
            <a:pPr>
              <a:spcBef>
                <a:spcPts val="1000"/>
              </a:spcBef>
            </a:pPr>
            <a:r>
              <a:rPr lang="en-US" sz="1200" dirty="0">
                <a:latin typeface="Acumin Pro" panose="020B0504020202020204" pitchFamily="34" charset="77"/>
                <a:cs typeface="Arial" panose="020B0604020202020204" pitchFamily="34" charset="0"/>
              </a:rPr>
              <a:t>The table below summarizes the key features of the vision plan. Please refer to the official plan documents for additional information on coverage and exclusions.</a:t>
            </a:r>
          </a:p>
        </p:txBody>
      </p:sp>
      <p:pic>
        <p:nvPicPr>
          <p:cNvPr id="3" name="Picture 2">
            <a:extLst>
              <a:ext uri="{FF2B5EF4-FFF2-40B4-BE49-F238E27FC236}">
                <a16:creationId xmlns:a16="http://schemas.microsoft.com/office/drawing/2014/main" id="{918D8A8A-CB7B-8B7C-618C-18A1DA0507E9}"/>
              </a:ext>
            </a:extLst>
          </p:cNvPr>
          <p:cNvPicPr>
            <a:picLocks noChangeAspect="1"/>
          </p:cNvPicPr>
          <p:nvPr/>
        </p:nvPicPr>
        <p:blipFill>
          <a:blip r:embed="rId6"/>
          <a:stretch>
            <a:fillRect/>
          </a:stretch>
        </p:blipFill>
        <p:spPr>
          <a:xfrm>
            <a:off x="1523997" y="662993"/>
            <a:ext cx="326676" cy="186915"/>
          </a:xfrm>
          <a:prstGeom prst="rect">
            <a:avLst/>
          </a:prstGeom>
        </p:spPr>
      </p:pic>
      <p:sp>
        <p:nvSpPr>
          <p:cNvPr id="5" name="Slide Number Placeholder 11">
            <a:extLst>
              <a:ext uri="{FF2B5EF4-FFF2-40B4-BE49-F238E27FC236}">
                <a16:creationId xmlns:a16="http://schemas.microsoft.com/office/drawing/2014/main" id="{7CB072A7-63C4-8D46-98BF-A3DECCFE649E}"/>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VISION+RATES  |</a:t>
            </a:r>
            <a:r>
              <a:rPr lang="en-US" sz="1100" dirty="0">
                <a:latin typeface="Montserrat SemiBold" pitchFamily="2" charset="77"/>
              </a:rPr>
              <a:t>  </a:t>
            </a:r>
            <a:fld id="{4DBBDB27-A8C4-BA4E-8D2C-F67AC33D86A2}" type="slidenum">
              <a:rPr lang="en-US" sz="1100" smtClean="0">
                <a:latin typeface="Montserrat SemiBold" pitchFamily="2" charset="77"/>
              </a:rPr>
              <a:pPr algn="ctr"/>
              <a:t>20</a:t>
            </a:fld>
            <a:endParaRPr lang="en-US" sz="1100" dirty="0">
              <a:latin typeface="Montserrat SemiBold" pitchFamily="2" charset="77"/>
            </a:endParaRPr>
          </a:p>
        </p:txBody>
      </p:sp>
      <p:sp>
        <p:nvSpPr>
          <p:cNvPr id="8" name="Rectangle 7">
            <a:extLst>
              <a:ext uri="{FF2B5EF4-FFF2-40B4-BE49-F238E27FC236}">
                <a16:creationId xmlns:a16="http://schemas.microsoft.com/office/drawing/2014/main" id="{3D772E9A-5597-2042-AC7B-DE09EFC9FC3F}"/>
              </a:ext>
            </a:extLst>
          </p:cNvPr>
          <p:cNvSpPr/>
          <p:nvPr/>
        </p:nvSpPr>
        <p:spPr>
          <a:xfrm>
            <a:off x="533401" y="7614464"/>
            <a:ext cx="6553200" cy="246221"/>
          </a:xfrm>
          <a:prstGeom prst="rect">
            <a:avLst/>
          </a:prstGeom>
        </p:spPr>
        <p:txBody>
          <a:bodyPr wrap="square">
            <a:spAutoFit/>
          </a:bodyPr>
          <a:lstStyle/>
          <a:p>
            <a:r>
              <a:rPr lang="en-US" sz="1000" dirty="0">
                <a:latin typeface="Arial" panose="020B0604020202020204" pitchFamily="34" charset="0"/>
                <a:cs typeface="Arial" panose="020B0604020202020204" pitchFamily="34" charset="0"/>
              </a:rPr>
              <a:t>*Dependent children are covered to the end of the month in which they turn age 26.</a:t>
            </a:r>
            <a:endParaRPr lang="en-US" sz="1000" dirty="0"/>
          </a:p>
        </p:txBody>
      </p:sp>
      <p:sp>
        <p:nvSpPr>
          <p:cNvPr id="9" name="object 2">
            <a:extLst>
              <a:ext uri="{FF2B5EF4-FFF2-40B4-BE49-F238E27FC236}">
                <a16:creationId xmlns:a16="http://schemas.microsoft.com/office/drawing/2014/main" id="{B68E24A7-1E15-7CAB-4646-D81F2480A363}"/>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6" name="object 7">
            <a:extLst>
              <a:ext uri="{FF2B5EF4-FFF2-40B4-BE49-F238E27FC236}">
                <a16:creationId xmlns:a16="http://schemas.microsoft.com/office/drawing/2014/main" id="{19D59AD0-B66D-1E38-2D78-98065AAE2EA3}"/>
              </a:ext>
            </a:extLst>
          </p:cNvPr>
          <p:cNvGraphicFramePr>
            <a:graphicFrameLocks noGrp="1"/>
          </p:cNvGraphicFramePr>
          <p:nvPr>
            <p:extLst>
              <p:ext uri="{D42A27DB-BD31-4B8C-83A1-F6EECF244321}">
                <p14:modId xmlns:p14="http://schemas.microsoft.com/office/powerpoint/2010/main" val="391634013"/>
              </p:ext>
            </p:extLst>
          </p:nvPr>
        </p:nvGraphicFramePr>
        <p:xfrm>
          <a:off x="596900" y="2443936"/>
          <a:ext cx="6540500" cy="4859300"/>
        </p:xfrm>
        <a:graphic>
          <a:graphicData uri="http://schemas.openxmlformats.org/drawingml/2006/table">
            <a:tbl>
              <a:tblPr firstRow="1" bandRow="1">
                <a:tableStyleId>{2D5ABB26-0587-4C30-8999-92F81FD0307C}</a:tableStyleId>
              </a:tblPr>
              <a:tblGrid>
                <a:gridCol w="1178891">
                  <a:extLst>
                    <a:ext uri="{9D8B030D-6E8A-4147-A177-3AD203B41FA5}">
                      <a16:colId xmlns:a16="http://schemas.microsoft.com/office/drawing/2014/main" val="20000"/>
                    </a:ext>
                  </a:extLst>
                </a:gridCol>
                <a:gridCol w="3074505">
                  <a:extLst>
                    <a:ext uri="{9D8B030D-6E8A-4147-A177-3AD203B41FA5}">
                      <a16:colId xmlns:a16="http://schemas.microsoft.com/office/drawing/2014/main" val="2341065364"/>
                    </a:ext>
                  </a:extLst>
                </a:gridCol>
                <a:gridCol w="1126434">
                  <a:extLst>
                    <a:ext uri="{9D8B030D-6E8A-4147-A177-3AD203B41FA5}">
                      <a16:colId xmlns:a16="http://schemas.microsoft.com/office/drawing/2014/main" val="20001"/>
                    </a:ext>
                  </a:extLst>
                </a:gridCol>
                <a:gridCol w="1160670">
                  <a:extLst>
                    <a:ext uri="{9D8B030D-6E8A-4147-A177-3AD203B41FA5}">
                      <a16:colId xmlns:a16="http://schemas.microsoft.com/office/drawing/2014/main" val="1007303615"/>
                    </a:ext>
                  </a:extLst>
                </a:gridCol>
              </a:tblGrid>
              <a:tr h="312658">
                <a:tc gridSpan="2">
                  <a:txBody>
                    <a:bodyPr/>
                    <a:lstStyle/>
                    <a:p>
                      <a:pPr marL="63500">
                        <a:lnSpc>
                          <a:spcPct val="100000"/>
                        </a:lnSpc>
                        <a:spcBef>
                          <a:spcPts val="380"/>
                        </a:spcBef>
                      </a:pPr>
                      <a:r>
                        <a:rPr lang="en-US" sz="1200" b="1" spc="-5" dirty="0">
                          <a:solidFill>
                            <a:srgbClr val="FFFFFF"/>
                          </a:solidFill>
                          <a:latin typeface="Acumin Pro"/>
                          <a:cs typeface="Acumin Pro"/>
                        </a:rPr>
                        <a:t>In-Network Vision Benefits</a:t>
                      </a:r>
                      <a:endParaRPr sz="1200" dirty="0">
                        <a:latin typeface="Acumin Pro"/>
                        <a:cs typeface="Acumin Pro"/>
                      </a:endParaRPr>
                    </a:p>
                  </a:txBody>
                  <a:tcPr marL="0" marR="0" marT="48260" marB="0">
                    <a:solidFill>
                      <a:srgbClr val="D63347"/>
                    </a:solidFill>
                  </a:tcPr>
                </a:tc>
                <a:tc hMerge="1">
                  <a:txBody>
                    <a:bodyPr/>
                    <a:lstStyle/>
                    <a:p>
                      <a:pPr marL="109728">
                        <a:lnSpc>
                          <a:spcPct val="100000"/>
                        </a:lnSpc>
                        <a:spcBef>
                          <a:spcPts val="380"/>
                        </a:spcBef>
                      </a:pPr>
                      <a:endParaRPr sz="1200">
                        <a:latin typeface="Acumin Pro"/>
                        <a:cs typeface="Acumin Pro"/>
                      </a:endParaRPr>
                    </a:p>
                  </a:txBody>
                  <a:tcPr marL="0" marR="0" marT="48260" marB="0">
                    <a:solidFill>
                      <a:srgbClr val="00B4E5"/>
                    </a:solidFill>
                  </a:tcPr>
                </a:tc>
                <a:tc>
                  <a:txBody>
                    <a:bodyPr/>
                    <a:lstStyle/>
                    <a:p>
                      <a:pPr marL="109728" algn="ctr">
                        <a:lnSpc>
                          <a:spcPct val="100000"/>
                        </a:lnSpc>
                        <a:spcBef>
                          <a:spcPts val="380"/>
                        </a:spcBef>
                      </a:pPr>
                      <a:r>
                        <a:rPr lang="en-US" sz="1200" b="1" dirty="0">
                          <a:solidFill>
                            <a:srgbClr val="FFFFFF"/>
                          </a:solidFill>
                          <a:latin typeface="Acumin Pro"/>
                          <a:cs typeface="Acumin Pro"/>
                        </a:rPr>
                        <a:t>VSP</a:t>
                      </a:r>
                      <a:endParaRPr sz="1200" dirty="0">
                        <a:latin typeface="Acumin Pro"/>
                        <a:cs typeface="Acumin Pro"/>
                      </a:endParaRPr>
                    </a:p>
                  </a:txBody>
                  <a:tcPr marL="0" marR="0" marT="48260" marB="0">
                    <a:solidFill>
                      <a:srgbClr val="D63347"/>
                    </a:solidFill>
                  </a:tcPr>
                </a:tc>
                <a:tc>
                  <a:txBody>
                    <a:bodyPr/>
                    <a:lstStyle/>
                    <a:p>
                      <a:pPr marL="109728" algn="ctr">
                        <a:lnSpc>
                          <a:spcPct val="100000"/>
                        </a:lnSpc>
                        <a:spcBef>
                          <a:spcPts val="380"/>
                        </a:spcBef>
                      </a:pPr>
                      <a:r>
                        <a:rPr lang="en-US" sz="1200" b="1" dirty="0">
                          <a:solidFill>
                            <a:schemeClr val="bg1"/>
                          </a:solidFill>
                          <a:latin typeface="Acumin Pro"/>
                          <a:cs typeface="Acumin Pro"/>
                        </a:rPr>
                        <a:t>Davis Vision</a:t>
                      </a:r>
                      <a:endParaRPr sz="1200" b="1" dirty="0">
                        <a:solidFill>
                          <a:schemeClr val="bg1"/>
                        </a:solidFill>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681034">
                <a:tc>
                  <a:txBody>
                    <a:bodyPr/>
                    <a:lstStyle/>
                    <a:p>
                      <a:pPr marL="63500">
                        <a:lnSpc>
                          <a:spcPct val="100000"/>
                        </a:lnSpc>
                        <a:spcBef>
                          <a:spcPts val="680"/>
                        </a:spcBef>
                      </a:pPr>
                      <a:r>
                        <a:rPr lang="en-US" sz="1200" b="1" spc="-5">
                          <a:solidFill>
                            <a:srgbClr val="231F20"/>
                          </a:solidFill>
                          <a:latin typeface="Acumin Pro" panose="020B0504020202020204" pitchFamily="34" charset="77"/>
                          <a:cs typeface="Acumin Pro"/>
                        </a:rPr>
                        <a:t>Well </a:t>
                      </a:r>
                      <a:r>
                        <a:rPr sz="1200" b="1" spc="-5">
                          <a:solidFill>
                            <a:srgbClr val="231F20"/>
                          </a:solidFill>
                          <a:latin typeface="Acumin Pro" panose="020B0504020202020204" pitchFamily="34" charset="77"/>
                          <a:cs typeface="Acumin Pro"/>
                        </a:rPr>
                        <a:t>Vision</a:t>
                      </a:r>
                      <a:r>
                        <a:rPr sz="1200" b="1" spc="-35">
                          <a:solidFill>
                            <a:srgbClr val="231F20"/>
                          </a:solidFill>
                          <a:latin typeface="Acumin Pro" panose="020B0504020202020204" pitchFamily="34" charset="77"/>
                          <a:cs typeface="Acumin Pro"/>
                        </a:rPr>
                        <a:t> </a:t>
                      </a:r>
                      <a:r>
                        <a:rPr lang="en-US" sz="1200" b="1" spc="-35">
                          <a:solidFill>
                            <a:srgbClr val="231F20"/>
                          </a:solidFill>
                          <a:latin typeface="Acumin Pro" panose="020B0504020202020204" pitchFamily="34" charset="77"/>
                          <a:cs typeface="Acumin Pro"/>
                        </a:rPr>
                        <a:t>E</a:t>
                      </a:r>
                      <a:r>
                        <a:rPr sz="1200" b="1">
                          <a:solidFill>
                            <a:srgbClr val="231F20"/>
                          </a:solidFill>
                          <a:latin typeface="Acumin Pro" panose="020B0504020202020204" pitchFamily="34" charset="77"/>
                          <a:cs typeface="Acumin Pro"/>
                        </a:rPr>
                        <a:t>xam</a:t>
                      </a:r>
                      <a:endParaRPr sz="1200" b="1">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tcPr>
                </a:tc>
                <a:tc>
                  <a:txBody>
                    <a:bodyPr/>
                    <a:lstStyle/>
                    <a:p>
                      <a:pPr marL="210312" indent="-118872" algn="l">
                        <a:buFont typeface="Arial" panose="020B0604020202020204" pitchFamily="34" charset="0"/>
                        <a:buChar char="•"/>
                      </a:pPr>
                      <a:r>
                        <a:rPr lang="en-US" sz="1200" b="0" i="0">
                          <a:solidFill>
                            <a:schemeClr val="tx1"/>
                          </a:solidFill>
                          <a:latin typeface="Acumin Pro" panose="020B0504020202020204" pitchFamily="34" charset="77"/>
                          <a:cs typeface="Arial" panose="020B0604020202020204" pitchFamily="34" charset="0"/>
                        </a:rPr>
                        <a:t>One every calendar year (two per year for </a:t>
                      </a:r>
                      <a:br>
                        <a:rPr lang="en-US" sz="1200" b="0" i="0">
                          <a:solidFill>
                            <a:schemeClr val="tx1"/>
                          </a:solidFill>
                          <a:latin typeface="Acumin Pro" panose="020B0504020202020204" pitchFamily="34" charset="77"/>
                          <a:cs typeface="Arial" panose="020B0604020202020204" pitchFamily="34" charset="0"/>
                        </a:rPr>
                      </a:br>
                      <a:r>
                        <a:rPr lang="en-US" sz="1200" b="0" i="0">
                          <a:solidFill>
                            <a:schemeClr val="tx1"/>
                          </a:solidFill>
                          <a:latin typeface="Acumin Pro" panose="020B0504020202020204" pitchFamily="34" charset="77"/>
                          <a:cs typeface="Arial" panose="020B0604020202020204" pitchFamily="34" charset="0"/>
                        </a:rPr>
                        <a:t>dependent children*)</a:t>
                      </a:r>
                    </a:p>
                  </a:txBody>
                  <a:tcPr marL="0" marR="0" marT="82296" marB="91440" anchor="ctr">
                    <a:lnL w="12700" cap="flat" cmpd="sng" algn="ctr">
                      <a:solidFill>
                        <a:srgbClr val="C8C9C7"/>
                      </a:solidFill>
                      <a:prstDash val="solid"/>
                      <a:round/>
                      <a:headEnd type="none" w="med" len="med"/>
                      <a:tailEnd type="none" w="med" len="med"/>
                    </a:lnL>
                  </a:tcPr>
                </a:tc>
                <a:tc>
                  <a:txBody>
                    <a:bodyPr/>
                    <a:lstStyle/>
                    <a:p>
                      <a:pPr marL="109728" algn="ctr">
                        <a:lnSpc>
                          <a:spcPct val="100000"/>
                        </a:lnSpc>
                        <a:spcBef>
                          <a:spcPts val="680"/>
                        </a:spcBef>
                      </a:pPr>
                      <a:r>
                        <a:rPr lang="en-US" sz="1200" dirty="0">
                          <a:latin typeface="Acumin Pro" panose="020B0504020202020204" pitchFamily="34" charset="77"/>
                          <a:cs typeface="Acumin Pro"/>
                        </a:rPr>
                        <a:t>$10</a:t>
                      </a:r>
                      <a:endParaRPr sz="1200" dirty="0">
                        <a:latin typeface="Acumin Pro" panose="020B0504020202020204" pitchFamily="34" charset="77"/>
                        <a:cs typeface="Acumin Pro"/>
                      </a:endParaRPr>
                    </a:p>
                  </a:txBody>
                  <a:tcPr marL="0" marR="0" marT="86360" marB="64008" anchor="ctr"/>
                </a:tc>
                <a:tc>
                  <a:txBody>
                    <a:bodyPr/>
                    <a:lstStyle/>
                    <a:p>
                      <a:pPr marL="109728" algn="ctr">
                        <a:lnSpc>
                          <a:spcPct val="100000"/>
                        </a:lnSpc>
                        <a:spcBef>
                          <a:spcPts val="680"/>
                        </a:spcBef>
                      </a:pPr>
                      <a:r>
                        <a:rPr lang="en-US" sz="1200" dirty="0">
                          <a:latin typeface="Acumin Pro" panose="020B0504020202020204" pitchFamily="34" charset="77"/>
                          <a:cs typeface="Acumin Pro"/>
                        </a:rPr>
                        <a:t>$10</a:t>
                      </a:r>
                      <a:endParaRPr sz="1200" dirty="0">
                        <a:latin typeface="Acumin Pro" panose="020B0504020202020204" pitchFamily="34" charset="77"/>
                        <a:cs typeface="Acumin Pro"/>
                      </a:endParaRPr>
                    </a:p>
                  </a:txBody>
                  <a:tcPr marL="0" marR="0" marT="86360" marB="64008" anchor="ctr"/>
                </a:tc>
                <a:extLst>
                  <a:ext uri="{0D108BD9-81ED-4DB2-BD59-A6C34878D82A}">
                    <a16:rowId xmlns:a16="http://schemas.microsoft.com/office/drawing/2014/main" val="10001"/>
                  </a:ext>
                </a:extLst>
              </a:tr>
              <a:tr h="1147883">
                <a:tc>
                  <a:txBody>
                    <a:bodyPr/>
                    <a:lstStyle/>
                    <a:p>
                      <a:pPr marL="63500">
                        <a:lnSpc>
                          <a:spcPct val="100000"/>
                        </a:lnSpc>
                        <a:spcBef>
                          <a:spcPts val="680"/>
                        </a:spcBef>
                      </a:pPr>
                      <a:r>
                        <a:rPr sz="1200" b="1" spc="-10" dirty="0">
                          <a:solidFill>
                            <a:srgbClr val="231F20"/>
                          </a:solidFill>
                          <a:latin typeface="Acumin Pro" panose="020B0504020202020204" pitchFamily="34" charset="77"/>
                          <a:cs typeface="Acumin Pro"/>
                        </a:rPr>
                        <a:t>Frame</a:t>
                      </a:r>
                      <a:endParaRPr sz="1200" b="1" dirty="0">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solidFill>
                      <a:srgbClr val="E6E7E8"/>
                    </a:solidFill>
                  </a:tcPr>
                </a:tc>
                <a:tc>
                  <a:txBody>
                    <a:bodyPr/>
                    <a:lstStyle/>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Allowance + 20% off amount over your allowance</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other calendar year (one per year for dependent children*)</a:t>
                      </a:r>
                    </a:p>
                  </a:txBody>
                  <a:tcPr marL="0" marR="0" marT="86360" marB="91440" anchor="ctr">
                    <a:lnL w="12700" cap="flat" cmpd="sng" algn="ctr">
                      <a:solidFill>
                        <a:srgbClr val="C8C9C7"/>
                      </a:solidFill>
                      <a:prstDash val="solid"/>
                      <a:round/>
                      <a:headEnd type="none" w="med" len="med"/>
                      <a:tailEnd type="none" w="med" len="med"/>
                    </a:lnL>
                    <a:solidFill>
                      <a:srgbClr val="E6E7E8"/>
                    </a:solidFill>
                  </a:tcPr>
                </a:tc>
                <a:tc>
                  <a:txBody>
                    <a:bodyPr/>
                    <a:lstStyle/>
                    <a:p>
                      <a:pPr marL="109728" algn="ctr">
                        <a:lnSpc>
                          <a:spcPct val="100000"/>
                        </a:lnSpc>
                        <a:spcBef>
                          <a:spcPts val="680"/>
                        </a:spcBef>
                      </a:pPr>
                      <a:r>
                        <a:rPr lang="en-US" sz="1200" dirty="0">
                          <a:latin typeface="Acumin Pro" panose="020B0504020202020204" pitchFamily="34" charset="77"/>
                          <a:cs typeface="Acumin Pro"/>
                        </a:rPr>
                        <a:t>$25</a:t>
                      </a:r>
                    </a:p>
                    <a:p>
                      <a:pPr marL="109728" algn="ctr">
                        <a:lnSpc>
                          <a:spcPct val="100000"/>
                        </a:lnSpc>
                        <a:spcBef>
                          <a:spcPts val="680"/>
                        </a:spcBef>
                      </a:pPr>
                      <a:r>
                        <a:rPr lang="en-US" sz="1200" dirty="0">
                          <a:latin typeface="Acumin Pro" panose="020B0504020202020204" pitchFamily="34" charset="77"/>
                          <a:cs typeface="Acumin Pro"/>
                        </a:rPr>
                        <a:t>($130 allowance)</a:t>
                      </a:r>
                    </a:p>
                  </a:txBody>
                  <a:tcPr marL="0" marR="0" marT="86360" marB="64008" anchor="ctr">
                    <a:solidFill>
                      <a:srgbClr val="E6E7E8"/>
                    </a:solidFill>
                  </a:tcPr>
                </a:tc>
                <a:tc>
                  <a:txBody>
                    <a:bodyPr/>
                    <a:lstStyle/>
                    <a:p>
                      <a:pPr marL="109728" algn="ctr">
                        <a:lnSpc>
                          <a:spcPct val="100000"/>
                        </a:lnSpc>
                        <a:spcBef>
                          <a:spcPts val="680"/>
                        </a:spcBef>
                      </a:pPr>
                      <a:r>
                        <a:rPr lang="en-US" sz="1200" dirty="0">
                          <a:latin typeface="Acumin Pro" panose="020B0504020202020204" pitchFamily="34" charset="77"/>
                          <a:cs typeface="Acumin Pro"/>
                        </a:rPr>
                        <a:t>$25 </a:t>
                      </a:r>
                    </a:p>
                    <a:p>
                      <a:pPr marL="109728" algn="ctr">
                        <a:lnSpc>
                          <a:spcPct val="100000"/>
                        </a:lnSpc>
                        <a:spcBef>
                          <a:spcPts val="680"/>
                        </a:spcBef>
                      </a:pPr>
                      <a:r>
                        <a:rPr lang="en-US" sz="1200" dirty="0">
                          <a:latin typeface="Acumin Pro" panose="020B0504020202020204" pitchFamily="34" charset="77"/>
                          <a:cs typeface="Acumin Pro"/>
                        </a:rPr>
                        <a:t>($120 allowance)</a:t>
                      </a:r>
                    </a:p>
                  </a:txBody>
                  <a:tcPr marL="0" marR="0" marT="86360" marB="64008" anchor="ctr">
                    <a:solidFill>
                      <a:srgbClr val="E6E7E8"/>
                    </a:solidFill>
                  </a:tcPr>
                </a:tc>
                <a:extLst>
                  <a:ext uri="{0D108BD9-81ED-4DB2-BD59-A6C34878D82A}">
                    <a16:rowId xmlns:a16="http://schemas.microsoft.com/office/drawing/2014/main" val="10002"/>
                  </a:ext>
                </a:extLst>
              </a:tr>
              <a:tr h="1604471">
                <a:tc>
                  <a:txBody>
                    <a:bodyPr/>
                    <a:lstStyle/>
                    <a:p>
                      <a:pPr marL="63500">
                        <a:lnSpc>
                          <a:spcPct val="100000"/>
                        </a:lnSpc>
                        <a:spcBef>
                          <a:spcPts val="680"/>
                        </a:spcBef>
                      </a:pPr>
                      <a:r>
                        <a:rPr lang="en-US" sz="1200" b="1" spc="-5">
                          <a:solidFill>
                            <a:srgbClr val="231F20"/>
                          </a:solidFill>
                          <a:latin typeface="Acumin Pro" panose="020B0504020202020204" pitchFamily="34" charset="77"/>
                          <a:cs typeface="Acumin Pro"/>
                        </a:rPr>
                        <a:t>Lenses</a:t>
                      </a:r>
                      <a:endParaRPr sz="1200" b="1">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tcPr>
                </a:tc>
                <a:tc>
                  <a:txBody>
                    <a:bodyPr/>
                    <a:lstStyle/>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Single vision, lined bifocal, and lined trifocal lenses</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Polycarbonate lenses</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calendar year (more frequent lenses for children may be covered in full if prescription changes*)</a:t>
                      </a:r>
                    </a:p>
                  </a:txBody>
                  <a:tcPr marL="0" marR="0" marT="82296" marB="91440" anchor="ctr">
                    <a:lnL w="12700" cap="flat" cmpd="sng" algn="ctr">
                      <a:solidFill>
                        <a:srgbClr val="C8C9C7"/>
                      </a:solidFill>
                      <a:prstDash val="solid"/>
                      <a:round/>
                      <a:headEnd type="none" w="med" len="med"/>
                      <a:tailEnd type="none" w="med" len="med"/>
                    </a:lnL>
                  </a:tcPr>
                </a:tc>
                <a:tc>
                  <a:txBody>
                    <a:bodyPr/>
                    <a:lstStyle/>
                    <a:p>
                      <a:pPr marL="109728" algn="ctr">
                        <a:lnSpc>
                          <a:spcPct val="100000"/>
                        </a:lnSpc>
                      </a:pPr>
                      <a:r>
                        <a:rPr lang="en-US" sz="1200" dirty="0">
                          <a:latin typeface="Acumin Pro" panose="020B0504020202020204" pitchFamily="34" charset="77"/>
                          <a:cs typeface="Times New Roman"/>
                        </a:rPr>
                        <a:t>Included</a:t>
                      </a:r>
                      <a:endParaRPr sz="1200" dirty="0">
                        <a:latin typeface="Acumin Pro" panose="020B0504020202020204" pitchFamily="34" charset="77"/>
                        <a:cs typeface="Times New Roman"/>
                      </a:endParaRPr>
                    </a:p>
                  </a:txBody>
                  <a:tcPr marL="0" marR="0" marT="82296" marB="64008" anchor="ctr"/>
                </a:tc>
                <a:tc>
                  <a:txBody>
                    <a:bodyPr/>
                    <a:lstStyle/>
                    <a:p>
                      <a:pPr marL="109728" algn="ctr">
                        <a:lnSpc>
                          <a:spcPct val="100000"/>
                        </a:lnSpc>
                      </a:pPr>
                      <a:r>
                        <a:rPr lang="en-US" sz="1200" dirty="0">
                          <a:latin typeface="Acumin Pro" panose="020B0504020202020204" pitchFamily="34" charset="77"/>
                          <a:cs typeface="Times New Roman"/>
                        </a:rPr>
                        <a:t>Included</a:t>
                      </a:r>
                      <a:endParaRPr sz="1200" dirty="0">
                        <a:latin typeface="Acumin Pro" panose="020B0504020202020204" pitchFamily="34" charset="77"/>
                        <a:cs typeface="Times New Roman"/>
                      </a:endParaRPr>
                    </a:p>
                  </a:txBody>
                  <a:tcPr marL="0" marR="0" marT="82296" marB="64008" anchor="ctr"/>
                </a:tc>
                <a:extLst>
                  <a:ext uri="{0D108BD9-81ED-4DB2-BD59-A6C34878D82A}">
                    <a16:rowId xmlns:a16="http://schemas.microsoft.com/office/drawing/2014/main" val="10003"/>
                  </a:ext>
                </a:extLst>
              </a:tr>
              <a:tr h="1113254">
                <a:tc>
                  <a:txBody>
                    <a:bodyPr/>
                    <a:lstStyle/>
                    <a:p>
                      <a:pPr marL="63500">
                        <a:lnSpc>
                          <a:spcPct val="100000"/>
                        </a:lnSpc>
                        <a:spcBef>
                          <a:spcPts val="680"/>
                        </a:spcBef>
                      </a:pPr>
                      <a:r>
                        <a:rPr lang="en-US" sz="1200" b="1" dirty="0">
                          <a:latin typeface="Acumin Pro" panose="020B0504020202020204" pitchFamily="34" charset="77"/>
                          <a:cs typeface="Acumin Pro"/>
                        </a:rPr>
                        <a:t>Contacts</a:t>
                      </a:r>
                      <a:endParaRPr sz="1200" b="1" dirty="0">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solidFill>
                      <a:srgbClr val="E6E7E8"/>
                    </a:solidFill>
                  </a:tcPr>
                </a:tc>
                <a:tc>
                  <a:txBody>
                    <a:bodyPr/>
                    <a:lstStyle/>
                    <a:p>
                      <a:pPr marL="210312" marR="0" lvl="0" indent="-118872"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chemeClr val="tx1"/>
                          </a:solidFill>
                          <a:latin typeface="Acumin Pro" panose="020B0504020202020204" pitchFamily="34" charset="77"/>
                          <a:cs typeface="Arial" panose="020B0604020202020204" pitchFamily="34" charset="0"/>
                        </a:rPr>
                        <a:t>Contact lens exam (fitting and evaluation)</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Allowance for contacts (no copay)</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calendar year (in lieu of glasses)</a:t>
                      </a:r>
                    </a:p>
                  </a:txBody>
                  <a:tcPr marL="0" marR="0" marT="86360" marB="64008" anchor="ctr">
                    <a:lnL w="12700" cap="flat" cmpd="sng" algn="ctr">
                      <a:solidFill>
                        <a:srgbClr val="C8C9C7"/>
                      </a:solidFill>
                      <a:prstDash val="solid"/>
                      <a:round/>
                      <a:headEnd type="none" w="med" len="med"/>
                      <a:tailEnd type="none" w="med" len="med"/>
                    </a:lnL>
                    <a:solidFill>
                      <a:srgbClr val="E6E7E8"/>
                    </a:solidFill>
                  </a:tcPr>
                </a:tc>
                <a:tc>
                  <a:txBody>
                    <a:bodyPr/>
                    <a:lstStyle/>
                    <a:p>
                      <a:pPr marL="109728" algn="ctr">
                        <a:lnSpc>
                          <a:spcPct val="100000"/>
                        </a:lnSpc>
                        <a:spcBef>
                          <a:spcPts val="0"/>
                        </a:spcBef>
                      </a:pPr>
                      <a:r>
                        <a:rPr lang="en-US" sz="1200" dirty="0">
                          <a:latin typeface="Acumin Pro" panose="020B0504020202020204" pitchFamily="34" charset="77"/>
                          <a:cs typeface="Acumin Pro"/>
                        </a:rPr>
                        <a:t>$130 allowance</a:t>
                      </a:r>
                    </a:p>
                  </a:txBody>
                  <a:tcPr marL="0" marR="0" marT="86360" marB="64008" anchor="ctr">
                    <a:solidFill>
                      <a:srgbClr val="E6E7E8"/>
                    </a:solidFill>
                  </a:tcPr>
                </a:tc>
                <a:tc>
                  <a:txBody>
                    <a:bodyPr/>
                    <a:lstStyle/>
                    <a:p>
                      <a:pPr marL="109728" algn="ctr">
                        <a:lnSpc>
                          <a:spcPct val="100000"/>
                        </a:lnSpc>
                        <a:spcBef>
                          <a:spcPts val="0"/>
                        </a:spcBef>
                      </a:pPr>
                      <a:r>
                        <a:rPr lang="en-US" sz="1200" dirty="0">
                          <a:latin typeface="Acumin Pro" panose="020B0504020202020204" pitchFamily="34" charset="77"/>
                          <a:cs typeface="Acumin Pro"/>
                        </a:rPr>
                        <a:t>$120 </a:t>
                      </a:r>
                    </a:p>
                    <a:p>
                      <a:pPr marL="109728" algn="ctr">
                        <a:lnSpc>
                          <a:spcPct val="100000"/>
                        </a:lnSpc>
                        <a:spcBef>
                          <a:spcPts val="0"/>
                        </a:spcBef>
                      </a:pPr>
                      <a:r>
                        <a:rPr lang="en-US" sz="1200" dirty="0">
                          <a:latin typeface="Acumin Pro" panose="020B0504020202020204" pitchFamily="34" charset="77"/>
                          <a:cs typeface="Acumin Pro"/>
                        </a:rPr>
                        <a:t>allowance</a:t>
                      </a:r>
                    </a:p>
                  </a:txBody>
                  <a:tcPr marL="0" marR="0" marT="86360" marB="64008" anchor="ctr">
                    <a:solidFill>
                      <a:srgbClr val="E6E7E8"/>
                    </a:solidFill>
                  </a:tcPr>
                </a:tc>
                <a:extLst>
                  <a:ext uri="{0D108BD9-81ED-4DB2-BD59-A6C34878D82A}">
                    <a16:rowId xmlns:a16="http://schemas.microsoft.com/office/drawing/2014/main" val="10005"/>
                  </a:ext>
                </a:extLst>
              </a:tr>
            </a:tbl>
          </a:graphicData>
        </a:graphic>
      </p:graphicFrame>
      <p:pic>
        <p:nvPicPr>
          <p:cNvPr id="1026" name="Picture 2" descr="Davis Vision">
            <a:extLst>
              <a:ext uri="{FF2B5EF4-FFF2-40B4-BE49-F238E27FC236}">
                <a16:creationId xmlns:a16="http://schemas.microsoft.com/office/drawing/2014/main" id="{041F3324-6922-6944-0496-A76BCDD4CA9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88612" y="9128939"/>
            <a:ext cx="1603306" cy="3377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rking with VSP">
            <a:extLst>
              <a:ext uri="{FF2B5EF4-FFF2-40B4-BE49-F238E27FC236}">
                <a16:creationId xmlns:a16="http://schemas.microsoft.com/office/drawing/2014/main" id="{26025D91-ACE4-3337-EC94-F76386233A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35355" y="9099438"/>
            <a:ext cx="1256679" cy="3599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uardian Dental PPO insurance ...">
            <a:extLst>
              <a:ext uri="{FF2B5EF4-FFF2-40B4-BE49-F238E27FC236}">
                <a16:creationId xmlns:a16="http://schemas.microsoft.com/office/drawing/2014/main" id="{A74A866A-972B-72AD-38C9-8223B981DE5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0265" y="595303"/>
            <a:ext cx="1659835" cy="3177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a:extLst>
              <a:ext uri="{FF2B5EF4-FFF2-40B4-BE49-F238E27FC236}">
                <a16:creationId xmlns:a16="http://schemas.microsoft.com/office/drawing/2014/main" id="{2D166C23-F033-E716-AAA2-BC89EF56E6FF}"/>
              </a:ext>
            </a:extLst>
          </p:cNvPr>
          <p:cNvGraphicFramePr>
            <a:graphicFrameLocks noGrp="1"/>
          </p:cNvGraphicFramePr>
          <p:nvPr>
            <p:extLst>
              <p:ext uri="{D42A27DB-BD31-4B8C-83A1-F6EECF244321}">
                <p14:modId xmlns:p14="http://schemas.microsoft.com/office/powerpoint/2010/main" val="2302125422"/>
              </p:ext>
            </p:extLst>
          </p:nvPr>
        </p:nvGraphicFramePr>
        <p:xfrm>
          <a:off x="609600" y="7991208"/>
          <a:ext cx="6524586" cy="1036320"/>
        </p:xfrm>
        <a:graphic>
          <a:graphicData uri="http://schemas.openxmlformats.org/drawingml/2006/table">
            <a:tbl>
              <a:tblPr firstRow="1" bandRow="1">
                <a:tableStyleId>{2D5ABB26-0587-4C30-8999-92F81FD0307C}</a:tableStyleId>
              </a:tblPr>
              <a:tblGrid>
                <a:gridCol w="2082393">
                  <a:extLst>
                    <a:ext uri="{9D8B030D-6E8A-4147-A177-3AD203B41FA5}">
                      <a16:colId xmlns:a16="http://schemas.microsoft.com/office/drawing/2014/main" val="20000"/>
                    </a:ext>
                  </a:extLst>
                </a:gridCol>
                <a:gridCol w="69352">
                  <a:extLst>
                    <a:ext uri="{9D8B030D-6E8A-4147-A177-3AD203B41FA5}">
                      <a16:colId xmlns:a16="http://schemas.microsoft.com/office/drawing/2014/main" val="20002"/>
                    </a:ext>
                  </a:extLst>
                </a:gridCol>
                <a:gridCol w="2151745">
                  <a:extLst>
                    <a:ext uri="{9D8B030D-6E8A-4147-A177-3AD203B41FA5}">
                      <a16:colId xmlns:a16="http://schemas.microsoft.com/office/drawing/2014/main" val="3794050036"/>
                    </a:ext>
                  </a:extLst>
                </a:gridCol>
                <a:gridCol w="2221096">
                  <a:extLst>
                    <a:ext uri="{9D8B030D-6E8A-4147-A177-3AD203B41FA5}">
                      <a16:colId xmlns:a16="http://schemas.microsoft.com/office/drawing/2014/main" val="4194024204"/>
                    </a:ext>
                  </a:extLst>
                </a:gridCol>
              </a:tblGrid>
              <a:tr h="292078">
                <a:tc gridSpan="2">
                  <a:txBody>
                    <a:bodyPr/>
                    <a:lstStyle/>
                    <a:p>
                      <a:pPr marL="64008" marR="515620" indent="24130" algn="l">
                        <a:lnSpc>
                          <a:spcPct val="100000"/>
                        </a:lnSpc>
                        <a:spcBef>
                          <a:spcPts val="459"/>
                        </a:spcBef>
                      </a:pPr>
                      <a:r>
                        <a:rPr lang="en-US" sz="1200" b="1" spc="-5" dirty="0">
                          <a:solidFill>
                            <a:srgbClr val="FFFFFF"/>
                          </a:solidFill>
                          <a:latin typeface="Acumin Pro"/>
                          <a:cs typeface="Acumin Pro"/>
                        </a:rPr>
                        <a:t>Bi-Weekly Vision Payroll Deductions</a:t>
                      </a:r>
                      <a:endParaRPr sz="1200" dirty="0">
                        <a:latin typeface="Acumin Pro"/>
                      </a:endParaRPr>
                    </a:p>
                  </a:txBody>
                  <a:tcPr marL="0" marR="0" marT="54864" marB="0">
                    <a:solidFill>
                      <a:srgbClr val="D63347"/>
                    </a:solidFill>
                  </a:tcPr>
                </a:tc>
                <a:tc hMerge="1">
                  <a:txBody>
                    <a:bodyPr/>
                    <a:lstStyle/>
                    <a:p>
                      <a:pPr marL="64008" marR="659130" indent="35560" algn="ctr">
                        <a:lnSpc>
                          <a:spcPct val="100000"/>
                        </a:lnSpc>
                        <a:spcBef>
                          <a:spcPts val="459"/>
                        </a:spcBef>
                      </a:pPr>
                      <a:endParaRPr sz="1200">
                        <a:latin typeface="Acumin Pro"/>
                        <a:cs typeface="Acumin Pro"/>
                      </a:endParaRPr>
                    </a:p>
                  </a:txBody>
                  <a:tcPr marL="0" marR="0" marT="58419" marB="0">
                    <a:solidFill>
                      <a:srgbClr val="00B4E5"/>
                    </a:solidFill>
                  </a:tcPr>
                </a:tc>
                <a:tc>
                  <a:txBody>
                    <a:bodyPr/>
                    <a:lstStyle/>
                    <a:p>
                      <a:pPr marL="452628" marR="515620" lvl="1" indent="24130" algn="ctr">
                        <a:lnSpc>
                          <a:spcPct val="100000"/>
                        </a:lnSpc>
                        <a:spcBef>
                          <a:spcPts val="459"/>
                        </a:spcBef>
                      </a:pPr>
                      <a:r>
                        <a:rPr lang="en-US" sz="1200" b="1" kern="1200" spc="-5" dirty="0">
                          <a:solidFill>
                            <a:srgbClr val="FFFFFF"/>
                          </a:solidFill>
                          <a:latin typeface="Acumin Pro"/>
                          <a:ea typeface="+mn-ea"/>
                        </a:rPr>
                        <a:t>VSP Network Plan</a:t>
                      </a:r>
                      <a:endParaRPr sz="1200" b="1" kern="1200" spc="-5" dirty="0">
                        <a:solidFill>
                          <a:srgbClr val="FFFFFF"/>
                        </a:solidFill>
                        <a:latin typeface="Acumin Pro"/>
                        <a:ea typeface="+mn-ea"/>
                      </a:endParaRPr>
                    </a:p>
                  </a:txBody>
                  <a:tcPr marL="0" marR="0" marT="54864" marB="0">
                    <a:solidFill>
                      <a:srgbClr val="D63347"/>
                    </a:solidFill>
                  </a:tcPr>
                </a:tc>
                <a:tc>
                  <a:txBody>
                    <a:bodyPr/>
                    <a:lstStyle/>
                    <a:p>
                      <a:pPr marL="452628" marR="515620" lvl="1" indent="24130" algn="ctr" defTabSz="777240" rtl="0" eaLnBrk="1" latinLnBrk="0" hangingPunct="1">
                        <a:lnSpc>
                          <a:spcPct val="100000"/>
                        </a:lnSpc>
                        <a:spcBef>
                          <a:spcPts val="459"/>
                        </a:spcBef>
                      </a:pPr>
                      <a:r>
                        <a:rPr lang="en-US" sz="1200" b="1" kern="1200" spc="-5" dirty="0">
                          <a:solidFill>
                            <a:srgbClr val="FFFFFF"/>
                          </a:solidFill>
                          <a:latin typeface="Acumin Pro"/>
                          <a:ea typeface="+mn-ea"/>
                          <a:cs typeface="+mn-cs"/>
                        </a:rPr>
                        <a:t>Davis Vision Plan</a:t>
                      </a:r>
                      <a:endParaRPr sz="1200" b="1" kern="1200" spc="-5" dirty="0">
                        <a:solidFill>
                          <a:srgbClr val="FFFFFF"/>
                        </a:solidFill>
                        <a:latin typeface="Acumin Pro"/>
                        <a:ea typeface="+mn-ea"/>
                        <a:cs typeface="+mn-cs"/>
                      </a:endParaRPr>
                    </a:p>
                  </a:txBody>
                  <a:tcPr marL="0" marR="0" marT="54864" marB="0">
                    <a:solidFill>
                      <a:srgbClr val="D63347"/>
                    </a:solidFill>
                  </a:tcPr>
                </a:tc>
                <a:extLst>
                  <a:ext uri="{0D108BD9-81ED-4DB2-BD59-A6C34878D82A}">
                    <a16:rowId xmlns:a16="http://schemas.microsoft.com/office/drawing/2014/main" val="10000"/>
                  </a:ext>
                </a:extLst>
              </a:tr>
              <a:tr h="279182">
                <a:tc>
                  <a:txBody>
                    <a:bodyPr/>
                    <a:lstStyle/>
                    <a:p>
                      <a:pPr marL="63500">
                        <a:lnSpc>
                          <a:spcPct val="100000"/>
                        </a:lnSpc>
                        <a:spcBef>
                          <a:spcPts val="580"/>
                        </a:spcBef>
                      </a:pPr>
                      <a:r>
                        <a:rPr sz="1200" dirty="0">
                          <a:latin typeface="Acumin Pro"/>
                          <a:cs typeface="Acumin Pro"/>
                        </a:rPr>
                        <a:t>Employee</a:t>
                      </a:r>
                    </a:p>
                  </a:txBody>
                  <a:tcPr marL="0" marR="0" marT="73660" marB="64008"/>
                </a:tc>
                <a:tc gridSpan="2">
                  <a:txBody>
                    <a:bodyPr/>
                    <a:lstStyle/>
                    <a:p>
                      <a:pPr marL="64008" algn="ctr">
                        <a:lnSpc>
                          <a:spcPct val="100000"/>
                        </a:lnSpc>
                        <a:spcBef>
                          <a:spcPts val="580"/>
                        </a:spcBef>
                      </a:pPr>
                      <a:r>
                        <a:rPr sz="1200" spc="5" dirty="0">
                          <a:latin typeface="Acumin Pro"/>
                          <a:cs typeface="Acumin Pro"/>
                        </a:rPr>
                        <a:t>$</a:t>
                      </a:r>
                      <a:r>
                        <a:rPr lang="en-US" sz="1200" spc="5" dirty="0">
                          <a:latin typeface="Acumin Pro"/>
                          <a:cs typeface="Acumin Pro"/>
                        </a:rPr>
                        <a:t>3.08</a:t>
                      </a:r>
                      <a:endParaRPr sz="1200" dirty="0">
                        <a:latin typeface="Acumin Pro"/>
                        <a:cs typeface="Acumin Pro"/>
                      </a:endParaRPr>
                    </a:p>
                  </a:txBody>
                  <a:tcPr marL="0" marR="0" marT="73660" marB="64008"/>
                </a:tc>
                <a:tc hMerge="1">
                  <a:txBody>
                    <a:bodyPr/>
                    <a:lstStyle/>
                    <a:p>
                      <a:endParaRPr lang="en-US"/>
                    </a:p>
                  </a:txBody>
                  <a:tcPr/>
                </a:tc>
                <a:tc>
                  <a:txBody>
                    <a:bodyPr/>
                    <a:lstStyle/>
                    <a:p>
                      <a:pPr marL="64008" algn="ctr">
                        <a:lnSpc>
                          <a:spcPct val="100000"/>
                        </a:lnSpc>
                        <a:spcBef>
                          <a:spcPts val="580"/>
                        </a:spcBef>
                      </a:pPr>
                      <a:r>
                        <a:rPr lang="en-US" sz="1200" dirty="0">
                          <a:latin typeface="Acumin Pro"/>
                          <a:cs typeface="Acumin Pro"/>
                        </a:rPr>
                        <a:t>$2.00</a:t>
                      </a:r>
                      <a:endParaRPr sz="1200" dirty="0">
                        <a:latin typeface="Acumin Pro"/>
                        <a:cs typeface="Acumin Pro"/>
                      </a:endParaRPr>
                    </a:p>
                  </a:txBody>
                  <a:tcPr marL="0" marR="0" marT="73660" marB="64008"/>
                </a:tc>
                <a:extLst>
                  <a:ext uri="{0D108BD9-81ED-4DB2-BD59-A6C34878D82A}">
                    <a16:rowId xmlns:a16="http://schemas.microsoft.com/office/drawing/2014/main" val="10001"/>
                  </a:ext>
                </a:extLst>
              </a:tr>
              <a:tr h="251540">
                <a:tc>
                  <a:txBody>
                    <a:bodyPr/>
                    <a:lstStyle/>
                    <a:p>
                      <a:pPr marL="63500">
                        <a:lnSpc>
                          <a:spcPct val="100000"/>
                        </a:lnSpc>
                        <a:spcBef>
                          <a:spcPts val="380"/>
                        </a:spcBef>
                      </a:pPr>
                      <a:r>
                        <a:rPr sz="1200">
                          <a:latin typeface="Acumin Pro"/>
                          <a:cs typeface="Acumin Pro"/>
                        </a:rPr>
                        <a:t>Employee</a:t>
                      </a:r>
                      <a:r>
                        <a:rPr sz="1200" spc="-25">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family</a:t>
                      </a:r>
                      <a:endParaRPr sz="1200">
                        <a:latin typeface="Acumin Pro"/>
                        <a:cs typeface="Acumin Pro"/>
                      </a:endParaRPr>
                    </a:p>
                  </a:txBody>
                  <a:tcPr marL="0" marR="0" marT="48260" marB="64008">
                    <a:solidFill>
                      <a:srgbClr val="E6E7E8"/>
                    </a:solidFill>
                  </a:tcPr>
                </a:tc>
                <a:tc gridSpan="2">
                  <a:txBody>
                    <a:bodyPr/>
                    <a:lstStyle/>
                    <a:p>
                      <a:pPr marL="64008" algn="ctr">
                        <a:lnSpc>
                          <a:spcPct val="100000"/>
                        </a:lnSpc>
                        <a:spcBef>
                          <a:spcPts val="380"/>
                        </a:spcBef>
                      </a:pPr>
                      <a:r>
                        <a:rPr sz="1200" spc="-10" dirty="0">
                          <a:latin typeface="Acumin Pro"/>
                          <a:cs typeface="Acumin Pro"/>
                        </a:rPr>
                        <a:t>$</a:t>
                      </a:r>
                      <a:r>
                        <a:rPr lang="en-US" sz="1200" spc="-10" dirty="0">
                          <a:latin typeface="Acumin Pro"/>
                          <a:cs typeface="Acumin Pro"/>
                        </a:rPr>
                        <a:t>7.49</a:t>
                      </a:r>
                      <a:endParaRPr sz="1200" dirty="0">
                        <a:latin typeface="Acumin Pro"/>
                        <a:cs typeface="Acumin Pro"/>
                      </a:endParaRPr>
                    </a:p>
                  </a:txBody>
                  <a:tcPr marL="0" marR="0" marT="48260" marB="64008">
                    <a:solidFill>
                      <a:srgbClr val="E6E7E8"/>
                    </a:solidFill>
                  </a:tcPr>
                </a:tc>
                <a:tc hMerge="1">
                  <a:txBody>
                    <a:bodyPr/>
                    <a:lstStyle/>
                    <a:p>
                      <a:endParaRPr lang="en-US"/>
                    </a:p>
                  </a:txBody>
                  <a:tcPr/>
                </a:tc>
                <a:tc>
                  <a:txBody>
                    <a:bodyPr/>
                    <a:lstStyle/>
                    <a:p>
                      <a:pPr marL="64008" marR="0" lvl="0" indent="0" algn="ctr" defTabSz="777240" rtl="0" eaLnBrk="1" fontAlgn="auto" latinLnBrk="0" hangingPunct="1">
                        <a:lnSpc>
                          <a:spcPct val="100000"/>
                        </a:lnSpc>
                        <a:spcBef>
                          <a:spcPts val="380"/>
                        </a:spcBef>
                        <a:spcAft>
                          <a:spcPts val="0"/>
                        </a:spcAft>
                        <a:buClrTx/>
                        <a:buSzTx/>
                        <a:buFontTx/>
                        <a:buNone/>
                        <a:tabLst/>
                        <a:defRPr/>
                      </a:pPr>
                      <a:r>
                        <a:rPr lang="en-US" sz="1200" dirty="0">
                          <a:latin typeface="Acumin Pro"/>
                          <a:cs typeface="Acumin Pro"/>
                        </a:rPr>
                        <a:t>$4.85</a:t>
                      </a:r>
                    </a:p>
                  </a:txBody>
                  <a:tcPr marL="0" marR="0" marT="48260" marB="64008">
                    <a:solidFill>
                      <a:srgbClr val="E6E7E8"/>
                    </a:solidFill>
                  </a:tcPr>
                </a:tc>
                <a:extLst>
                  <a:ext uri="{0D108BD9-81ED-4DB2-BD59-A6C34878D82A}">
                    <a16:rowId xmlns:a16="http://schemas.microsoft.com/office/drawing/2014/main" val="10004"/>
                  </a:ext>
                </a:extLst>
              </a:tr>
            </a:tbl>
          </a:graphicData>
        </a:graphic>
      </p:graphicFrame>
      <p:pic>
        <p:nvPicPr>
          <p:cNvPr id="11" name="Audio 10">
            <a:hlinkClick r:id="" action="ppaction://media"/>
            <a:extLst>
              <a:ext uri="{FF2B5EF4-FFF2-40B4-BE49-F238E27FC236}">
                <a16:creationId xmlns:a16="http://schemas.microsoft.com/office/drawing/2014/main" id="{723C4421-DD65-75CF-27F7-14470B791F4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6957657"/>
      </p:ext>
    </p:extLst>
  </p:cSld>
  <p:clrMapOvr>
    <a:masterClrMapping/>
  </p:clrMapOvr>
  <mc:AlternateContent xmlns:mc="http://schemas.openxmlformats.org/markup-compatibility/2006" xmlns:p14="http://schemas.microsoft.com/office/powerpoint/2010/main">
    <mc:Choice Requires="p14">
      <p:transition spd="slow" p14:dur="2000" advTm="70071"/>
    </mc:Choice>
    <mc:Fallback xmlns="">
      <p:transition spd="slow" advTm="70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53A0BD9-5BA8-BEA0-B66A-92F3DF7D9104}"/>
              </a:ext>
            </a:extLst>
          </p:cNvPr>
          <p:cNvGrpSpPr/>
          <p:nvPr/>
        </p:nvGrpSpPr>
        <p:grpSpPr>
          <a:xfrm>
            <a:off x="631155" y="5446643"/>
            <a:ext cx="3823696" cy="3828656"/>
            <a:chOff x="1351264" y="6779483"/>
            <a:chExt cx="2070679" cy="2073365"/>
          </a:xfrm>
        </p:grpSpPr>
        <p:pic>
          <p:nvPicPr>
            <p:cNvPr id="12" name="Picture 11">
              <a:extLst>
                <a:ext uri="{FF2B5EF4-FFF2-40B4-BE49-F238E27FC236}">
                  <a16:creationId xmlns:a16="http://schemas.microsoft.com/office/drawing/2014/main" id="{861853AE-D704-A08F-C1CA-595BB4D06611}"/>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17" name="Picture 16">
              <a:extLst>
                <a:ext uri="{FF2B5EF4-FFF2-40B4-BE49-F238E27FC236}">
                  <a16:creationId xmlns:a16="http://schemas.microsoft.com/office/drawing/2014/main" id="{75C5CBF4-F9DD-7A27-D84D-0155E0978E8C}"/>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8" name="object 3">
            <a:extLst>
              <a:ext uri="{FF2B5EF4-FFF2-40B4-BE49-F238E27FC236}">
                <a16:creationId xmlns:a16="http://schemas.microsoft.com/office/drawing/2014/main" id="{EA3D45F9-EF51-8D43-B407-549A60991D56}"/>
              </a:ext>
            </a:extLst>
          </p:cNvPr>
          <p:cNvSpPr txBox="1"/>
          <p:nvPr/>
        </p:nvSpPr>
        <p:spPr>
          <a:xfrm>
            <a:off x="596900" y="627682"/>
            <a:ext cx="6413500" cy="4552528"/>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pitchFamily="2" charset="77"/>
                <a:cs typeface="Montserrat"/>
              </a:rPr>
              <a:t>EMPLOYEE ASSISTANCE PROGRAM</a:t>
            </a:r>
          </a:p>
          <a:p>
            <a:endParaRPr lang="en-US" sz="1100" b="1" dirty="0">
              <a:latin typeface="Acumin Pro" panose="020B0504020202020204" pitchFamily="34" charset="0"/>
              <a:cs typeface="Arial" panose="020B0604020202020204" pitchFamily="34" charset="0"/>
            </a:endParaRPr>
          </a:p>
          <a:p>
            <a:r>
              <a:rPr lang="en-US" sz="1200" dirty="0">
                <a:latin typeface="Acumin Pro" panose="020B0504020202020204" pitchFamily="34" charset="0"/>
                <a:cs typeface="Arial" panose="020B0604020202020204" pitchFamily="34" charset="0"/>
              </a:rPr>
              <a:t>Kurtz Bros provides you and your household family members with an employee assistance program (EAP) through Optum Live and Work Well at no cost to you. The EAP is a valuable resource that can help you identify and resolve many workplace, family, social, economic, and mental health issues.</a:t>
            </a:r>
          </a:p>
          <a:p>
            <a:endParaRPr lang="en-US" sz="1200" dirty="0">
              <a:latin typeface="Acumin Pro" panose="020B0504020202020204" pitchFamily="34" charset="0"/>
              <a:cs typeface="Arial" panose="020B0604020202020204" pitchFamily="34" charset="0"/>
            </a:endParaRPr>
          </a:p>
          <a:p>
            <a:pPr>
              <a:spcBef>
                <a:spcPts val="600"/>
              </a:spcBef>
            </a:pPr>
            <a:r>
              <a:rPr lang="en-US" sz="1200" b="1" dirty="0">
                <a:latin typeface="Acumin Pro" panose="020B0504020202020204" pitchFamily="34" charset="0"/>
                <a:cs typeface="Arial" panose="020B0604020202020204" pitchFamily="34" charset="0"/>
              </a:rPr>
              <a:t>This is a confidential program available 24 hours a day, 7 days a week, to help you and your family members handle the stresses involved with everyday issues and/or crisis situations.</a:t>
            </a:r>
          </a:p>
          <a:p>
            <a:pPr marL="171450" indent="-171450">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Services are accessible through toll-free phone calls and online access</a:t>
            </a:r>
          </a:p>
          <a:p>
            <a:pPr marL="171450" indent="-171450">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Each member can receive up to </a:t>
            </a:r>
            <a:r>
              <a:rPr lang="en-US" sz="1200" b="1" dirty="0">
                <a:latin typeface="Acumin Pro" panose="020B0504020202020204" pitchFamily="34" charset="0"/>
                <a:cs typeface="Arial" panose="020B0604020202020204" pitchFamily="34" charset="0"/>
              </a:rPr>
              <a:t>3</a:t>
            </a:r>
            <a:r>
              <a:rPr lang="en-US" sz="1200" dirty="0">
                <a:latin typeface="Acumin Pro" panose="020B0504020202020204" pitchFamily="34" charset="0"/>
                <a:cs typeface="Arial" panose="020B0604020202020204" pitchFamily="34" charset="0"/>
              </a:rPr>
              <a:t> free face-to-face counseling sessions, per incident, per year</a:t>
            </a:r>
          </a:p>
          <a:p>
            <a:pPr marL="171450" indent="-171450">
              <a:spcBef>
                <a:spcPts val="600"/>
              </a:spcBef>
              <a:buFont typeface="Arial" panose="020B0604020202020204" pitchFamily="34" charset="0"/>
              <a:buChar char="•"/>
            </a:pPr>
            <a:r>
              <a:rPr lang="en-US" sz="1200" u="sng" dirty="0">
                <a:latin typeface="Acumin Pro" panose="020B0504020202020204" pitchFamily="34" charset="0"/>
                <a:cs typeface="Arial" panose="020B0604020202020204" pitchFamily="34" charset="0"/>
              </a:rPr>
              <a:t>No personal information is ever shared with Kurtz Bros</a:t>
            </a:r>
          </a:p>
          <a:p>
            <a:pPr>
              <a:spcBef>
                <a:spcPts val="600"/>
              </a:spcBef>
            </a:pPr>
            <a:endParaRPr lang="en-US" sz="1200" dirty="0">
              <a:latin typeface="Acumin Pro" panose="020B0504020202020204" pitchFamily="34" charset="0"/>
              <a:cs typeface="Arial" panose="020B0604020202020204" pitchFamily="34" charset="0"/>
            </a:endParaRPr>
          </a:p>
          <a:p>
            <a:pPr>
              <a:spcBef>
                <a:spcPts val="600"/>
              </a:spcBef>
            </a:pPr>
            <a:r>
              <a:rPr lang="en-US" sz="1200" b="1" dirty="0">
                <a:latin typeface="Acumin Pro" panose="020B0504020202020204" pitchFamily="34" charset="0"/>
                <a:cs typeface="Arial" panose="020B0604020202020204" pitchFamily="34" charset="0"/>
              </a:rPr>
              <a:t>Ways to access:</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Call toll free 24/7: 877-660-3806</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Visit </a:t>
            </a:r>
            <a:r>
              <a:rPr lang="en-US" sz="1200" dirty="0">
                <a:latin typeface="Acumin Pro" panose="020B0504020202020204" pitchFamily="34" charset="0"/>
                <a:cs typeface="Arial" panose="020B0604020202020204" pitchFamily="34" charset="0"/>
                <a:hlinkClick r:id="rId6"/>
              </a:rPr>
              <a:t>www.liveandworkwell.com</a:t>
            </a:r>
            <a:r>
              <a:rPr lang="en-US" sz="1200" dirty="0">
                <a:latin typeface="Acumin Pro" panose="020B0504020202020204" pitchFamily="34" charset="0"/>
                <a:cs typeface="Arial" panose="020B0604020202020204" pitchFamily="34" charset="0"/>
              </a:rPr>
              <a:t> </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Sign in using your </a:t>
            </a:r>
            <a:r>
              <a:rPr lang="en-US" sz="1200" dirty="0" err="1">
                <a:latin typeface="Acumin Pro" panose="020B0504020202020204" pitchFamily="34" charset="0"/>
                <a:cs typeface="Arial" panose="020B0604020202020204" pitchFamily="34" charset="0"/>
              </a:rPr>
              <a:t>HealthSafe</a:t>
            </a:r>
            <a:r>
              <a:rPr lang="en-US" sz="1200" dirty="0">
                <a:latin typeface="Acumin Pro" panose="020B0504020202020204" pitchFamily="34" charset="0"/>
                <a:cs typeface="Arial" panose="020B0604020202020204" pitchFamily="34" charset="0"/>
              </a:rPr>
              <a:t> ID to securely access your personal benefit information</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Enter anonymously using access code: </a:t>
            </a:r>
            <a:r>
              <a:rPr lang="en-US" sz="1200" b="1" dirty="0">
                <a:latin typeface="Acumin Pro" panose="020B0504020202020204" pitchFamily="34" charset="0"/>
                <a:cs typeface="Arial" panose="020B0604020202020204" pitchFamily="34" charset="0"/>
              </a:rPr>
              <a:t>FP3EAP</a:t>
            </a:r>
          </a:p>
        </p:txBody>
      </p:sp>
      <p:sp>
        <p:nvSpPr>
          <p:cNvPr id="9" name="Slide Number Placeholder 11">
            <a:extLst>
              <a:ext uri="{FF2B5EF4-FFF2-40B4-BE49-F238E27FC236}">
                <a16:creationId xmlns:a16="http://schemas.microsoft.com/office/drawing/2014/main" id="{AD5B5954-035D-BB4E-8955-037267B32C6B}"/>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EMPLOYEE ASSISTANCE PROGRAM  |</a:t>
            </a:r>
            <a:r>
              <a:rPr lang="en-US" sz="1100" dirty="0">
                <a:latin typeface="Montserrat SemiBold" pitchFamily="2" charset="77"/>
              </a:rPr>
              <a:t>  </a:t>
            </a:r>
            <a:fld id="{4DBBDB27-A8C4-BA4E-8D2C-F67AC33D86A2}" type="slidenum">
              <a:rPr lang="en-US" sz="1100" smtClean="0">
                <a:latin typeface="Montserrat SemiBold" pitchFamily="2" charset="77"/>
              </a:rPr>
              <a:pPr algn="ctr"/>
              <a:t>21</a:t>
            </a:fld>
            <a:endParaRPr lang="en-US" sz="1100" dirty="0">
              <a:latin typeface="Montserrat SemiBold" pitchFamily="2" charset="77"/>
            </a:endParaRPr>
          </a:p>
        </p:txBody>
      </p:sp>
      <p:sp>
        <p:nvSpPr>
          <p:cNvPr id="6" name="object 2">
            <a:extLst>
              <a:ext uri="{FF2B5EF4-FFF2-40B4-BE49-F238E27FC236}">
                <a16:creationId xmlns:a16="http://schemas.microsoft.com/office/drawing/2014/main" id="{58874EDE-FA3F-B924-0F05-AE5BBD6D7A58}"/>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3" name="Group 12">
            <a:extLst>
              <a:ext uri="{FF2B5EF4-FFF2-40B4-BE49-F238E27FC236}">
                <a16:creationId xmlns:a16="http://schemas.microsoft.com/office/drawing/2014/main" id="{B7A31F52-7C0A-9767-12EB-2FCAB05301F8}"/>
              </a:ext>
            </a:extLst>
          </p:cNvPr>
          <p:cNvGrpSpPr/>
          <p:nvPr/>
        </p:nvGrpSpPr>
        <p:grpSpPr>
          <a:xfrm>
            <a:off x="3713859" y="7758464"/>
            <a:ext cx="3448941" cy="1165986"/>
            <a:chOff x="4167553" y="6978892"/>
            <a:chExt cx="2933160" cy="1165986"/>
          </a:xfrm>
        </p:grpSpPr>
        <p:sp>
          <p:nvSpPr>
            <p:cNvPr id="14" name="Flowchart: Off-page Connector 2">
              <a:extLst>
                <a:ext uri="{FF2B5EF4-FFF2-40B4-BE49-F238E27FC236}">
                  <a16:creationId xmlns:a16="http://schemas.microsoft.com/office/drawing/2014/main" id="{129B2A5F-44FF-B9DD-E0EF-778806BBCFCA}"/>
                </a:ext>
              </a:extLst>
            </p:cNvPr>
            <p:cNvSpPr/>
            <p:nvPr/>
          </p:nvSpPr>
          <p:spPr>
            <a:xfrm rot="5400000">
              <a:off x="5051140" y="6095305"/>
              <a:ext cx="1165986" cy="2933160"/>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C36BCDDF-2600-29B2-2423-5A0EF5338E7F}"/>
                </a:ext>
              </a:extLst>
            </p:cNvPr>
            <p:cNvSpPr txBox="1"/>
            <p:nvPr/>
          </p:nvSpPr>
          <p:spPr>
            <a:xfrm>
              <a:off x="4797732" y="7084831"/>
              <a:ext cx="230298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The free EAP can support you. </a:t>
              </a:r>
            </a:p>
            <a:p>
              <a:r>
                <a:rPr lang="en-US" sz="1400" dirty="0">
                  <a:solidFill>
                    <a:srgbClr val="FFFFFF"/>
                  </a:solidFill>
                  <a:latin typeface="Acumin Pro"/>
                </a:rPr>
                <a:t>Call 24/7 at </a:t>
              </a:r>
              <a:r>
                <a:rPr lang="en-GB" sz="1400" dirty="0">
                  <a:solidFill>
                    <a:srgbClr val="FFFFFF"/>
                  </a:solidFill>
                  <a:latin typeface="Acumin Pro"/>
                </a:rPr>
                <a:t>1-877-660-3806</a:t>
              </a:r>
              <a:r>
                <a:rPr lang="en-US" sz="1400" b="1" dirty="0">
                  <a:solidFill>
                    <a:srgbClr val="FFFFFF"/>
                  </a:solidFill>
                  <a:latin typeface="Acumin Pro"/>
                </a:rPr>
                <a:t> </a:t>
              </a:r>
            </a:p>
            <a:p>
              <a:r>
                <a:rPr lang="en-US" sz="1400" dirty="0">
                  <a:solidFill>
                    <a:srgbClr val="FFFFFF"/>
                  </a:solidFill>
                  <a:latin typeface="Acumin Pro"/>
                </a:rPr>
                <a:t>or visit </a:t>
              </a:r>
              <a:r>
                <a:rPr lang="en-GB" sz="1400" u="sng" dirty="0">
                  <a:solidFill>
                    <a:schemeClr val="accent4">
                      <a:lumMod val="40000"/>
                      <a:lumOff val="60000"/>
                    </a:schemeClr>
                  </a:solidFill>
                  <a:latin typeface="Arial"/>
                </a:rPr>
                <a:t>www.liveandworkwell.com</a:t>
              </a:r>
              <a:endParaRPr lang="en-US" sz="1400" dirty="0">
                <a:solidFill>
                  <a:srgbClr val="FFFFFF"/>
                </a:solidFill>
                <a:latin typeface="Acumin Pro"/>
              </a:endParaRPr>
            </a:p>
          </p:txBody>
        </p:sp>
      </p:grpSp>
      <p:pic>
        <p:nvPicPr>
          <p:cNvPr id="16" name="Picture 15">
            <a:extLst>
              <a:ext uri="{FF2B5EF4-FFF2-40B4-BE49-F238E27FC236}">
                <a16:creationId xmlns:a16="http://schemas.microsoft.com/office/drawing/2014/main" id="{71845A45-DA55-63E8-49BF-7CE806E047B1}"/>
              </a:ext>
            </a:extLst>
          </p:cNvPr>
          <p:cNvPicPr>
            <a:picLocks noChangeAspect="1"/>
          </p:cNvPicPr>
          <p:nvPr/>
        </p:nvPicPr>
        <p:blipFill>
          <a:blip r:embed="rId7"/>
          <a:stretch>
            <a:fillRect/>
          </a:stretch>
        </p:blipFill>
        <p:spPr>
          <a:xfrm>
            <a:off x="4923298" y="619068"/>
            <a:ext cx="395685" cy="282632"/>
          </a:xfrm>
          <a:prstGeom prst="rect">
            <a:avLst/>
          </a:prstGeom>
        </p:spPr>
      </p:pic>
      <p:pic>
        <p:nvPicPr>
          <p:cNvPr id="3074" name="Picture 2" descr="Live and Work Well">
            <a:extLst>
              <a:ext uri="{FF2B5EF4-FFF2-40B4-BE49-F238E27FC236}">
                <a16:creationId xmlns:a16="http://schemas.microsoft.com/office/drawing/2014/main" id="{1BC22521-B4C0-DCF6-4F55-0EE5687FF1B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25333" y="566176"/>
            <a:ext cx="1337467" cy="3884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ive and Work Well">
            <a:extLst>
              <a:ext uri="{FF2B5EF4-FFF2-40B4-BE49-F238E27FC236}">
                <a16:creationId xmlns:a16="http://schemas.microsoft.com/office/drawing/2014/main" id="{2A056F2C-A512-6907-2CF0-741D349656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54851" y="5446643"/>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PIPHP">
            <a:extLst>
              <a:ext uri="{FF2B5EF4-FFF2-40B4-BE49-F238E27FC236}">
                <a16:creationId xmlns:a16="http://schemas.microsoft.com/office/drawing/2014/main" id="{AE460F15-21CA-EC93-CA6C-5BD4797A7DAC}"/>
              </a:ext>
            </a:extLst>
          </p:cNvPr>
          <p:cNvPicPr>
            <a:picLocks noChangeAspect="1" noChangeArrowheads="1"/>
          </p:cNvPicPr>
          <p:nvPr/>
        </p:nvPicPr>
        <p:blipFill rotWithShape="1">
          <a:blip r:embed="rId10">
            <a:alphaModFix amt="70000"/>
            <a:extLst>
              <a:ext uri="{28A0092B-C50C-407E-A947-70E740481C1C}">
                <a14:useLocalDpi xmlns:a14="http://schemas.microsoft.com/office/drawing/2010/main" val="0"/>
              </a:ext>
            </a:extLst>
          </a:blip>
          <a:srcRect t="70033" b="10177"/>
          <a:stretch>
            <a:fillRect/>
          </a:stretch>
        </p:blipFill>
        <p:spPr bwMode="auto">
          <a:xfrm>
            <a:off x="4625867" y="6143531"/>
            <a:ext cx="2398931" cy="292148"/>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68918DBD-CD40-87B4-1E78-B2B2DF66A13F}"/>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200702108"/>
      </p:ext>
    </p:extLst>
  </p:cSld>
  <p:clrMapOvr>
    <a:masterClrMapping/>
  </p:clrMapOvr>
  <mc:AlternateContent xmlns:mc="http://schemas.openxmlformats.org/markup-compatibility/2006" xmlns:p14="http://schemas.microsoft.com/office/powerpoint/2010/main">
    <mc:Choice Requires="p14">
      <p:transition spd="slow" p14:dur="2000" advTm="43335"/>
    </mc:Choice>
    <mc:Fallback xmlns="">
      <p:transition spd="slow" advTm="43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5E5E855-73F5-AB4D-8ABC-38249F566C15}"/>
              </a:ext>
            </a:extLst>
          </p:cNvPr>
          <p:cNvGrpSpPr/>
          <p:nvPr/>
        </p:nvGrpSpPr>
        <p:grpSpPr>
          <a:xfrm>
            <a:off x="3369130" y="4176526"/>
            <a:ext cx="3874069" cy="3850060"/>
            <a:chOff x="1313931" y="5325189"/>
            <a:chExt cx="2079287" cy="2066401"/>
          </a:xfrm>
        </p:grpSpPr>
        <p:pic>
          <p:nvPicPr>
            <p:cNvPr id="9" name="Picture 8">
              <a:extLst>
                <a:ext uri="{FF2B5EF4-FFF2-40B4-BE49-F238E27FC236}">
                  <a16:creationId xmlns:a16="http://schemas.microsoft.com/office/drawing/2014/main" id="{842EF3FC-5B49-0F01-E31B-82C4B07535F0}"/>
                </a:ext>
              </a:extLst>
            </p:cNvPr>
            <p:cNvPicPr>
              <a:picLocks noChangeAspect="1"/>
            </p:cNvPicPr>
            <p:nvPr/>
          </p:nvPicPr>
          <p:blipFill rotWithShape="1">
            <a:blip r:embed="rId4"/>
            <a:srcRect t="-356" r="-564" b="-1"/>
            <a:stretch/>
          </p:blipFill>
          <p:spPr>
            <a:xfrm>
              <a:off x="1322538" y="5325189"/>
              <a:ext cx="2070680" cy="2066401"/>
            </a:xfrm>
            <a:prstGeom prst="rect">
              <a:avLst/>
            </a:prstGeom>
          </p:spPr>
        </p:pic>
        <p:pic>
          <p:nvPicPr>
            <p:cNvPr id="14" name="Picture 13">
              <a:extLst>
                <a:ext uri="{FF2B5EF4-FFF2-40B4-BE49-F238E27FC236}">
                  <a16:creationId xmlns:a16="http://schemas.microsoft.com/office/drawing/2014/main" id="{02DF0C38-1862-78E7-82F7-06AD005EBA04}"/>
                </a:ext>
              </a:extLst>
            </p:cNvPr>
            <p:cNvPicPr>
              <a:picLocks noChangeAspect="1"/>
            </p:cNvPicPr>
            <p:nvPr/>
          </p:nvPicPr>
          <p:blipFill>
            <a:blip r:embed="rId5"/>
            <a:stretch>
              <a:fillRect/>
            </a:stretch>
          </p:blipFill>
          <p:spPr>
            <a:xfrm rot="18074312">
              <a:off x="1362678" y="5715508"/>
              <a:ext cx="1335083" cy="1432578"/>
            </a:xfrm>
            <a:prstGeom prst="rect">
              <a:avLst/>
            </a:prstGeom>
          </p:spPr>
        </p:pic>
      </p:grpSp>
      <p:sp>
        <p:nvSpPr>
          <p:cNvPr id="2" name="object 2">
            <a:extLst>
              <a:ext uri="{FF2B5EF4-FFF2-40B4-BE49-F238E27FC236}">
                <a16:creationId xmlns:a16="http://schemas.microsoft.com/office/drawing/2014/main" id="{287D6D18-A0DE-9E49-993A-F92CCF23875A}"/>
              </a:ext>
            </a:extLst>
          </p:cNvPr>
          <p:cNvSpPr txBox="1"/>
          <p:nvPr/>
        </p:nvSpPr>
        <p:spPr>
          <a:xfrm>
            <a:off x="596900" y="627682"/>
            <a:ext cx="6185535" cy="309059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Montserrat"/>
                <a:cs typeface="Montserrat"/>
              </a:rPr>
              <a:t>LIFE</a:t>
            </a:r>
            <a:r>
              <a:rPr sz="1800" b="1" spc="-50" dirty="0">
                <a:solidFill>
                  <a:srgbClr val="231F20"/>
                </a:solidFill>
                <a:latin typeface="Montserrat"/>
                <a:cs typeface="Montserrat"/>
              </a:rPr>
              <a:t> </a:t>
            </a:r>
            <a:r>
              <a:rPr sz="1800" b="1" dirty="0">
                <a:solidFill>
                  <a:srgbClr val="231F20"/>
                </a:solidFill>
                <a:latin typeface="Montserrat"/>
                <a:cs typeface="Montserrat"/>
              </a:rPr>
              <a:t>INSURANCE</a:t>
            </a:r>
            <a:endParaRPr sz="1800" dirty="0">
              <a:latin typeface="Montserrat"/>
              <a:cs typeface="Montserrat"/>
            </a:endParaRPr>
          </a:p>
          <a:p>
            <a:pPr marL="12700">
              <a:lnSpc>
                <a:spcPct val="100000"/>
              </a:lnSpc>
              <a:spcBef>
                <a:spcPts val="1210"/>
              </a:spcBef>
            </a:pPr>
            <a:r>
              <a:rPr lang="en-US" sz="1200" spc="-5" dirty="0">
                <a:solidFill>
                  <a:srgbClr val="231F20"/>
                </a:solidFill>
                <a:latin typeface="Acumin Pro"/>
                <a:cs typeface="Acumin Pro"/>
              </a:rPr>
              <a:t>Life and accidental death and dismemberment (AD&amp;D) insurance provides financial protection for those who depend on you for financial support. </a:t>
            </a:r>
          </a:p>
          <a:p>
            <a:pPr marL="12700">
              <a:spcBef>
                <a:spcPts val="1210"/>
              </a:spcBef>
            </a:pPr>
            <a:r>
              <a:rPr lang="en-US" sz="1400" b="1" spc="-5" dirty="0">
                <a:solidFill>
                  <a:srgbClr val="D63347"/>
                </a:solidFill>
                <a:latin typeface="Acumin Pro"/>
              </a:rPr>
              <a:t>Basic Life and AD&amp;D Insurance</a:t>
            </a:r>
          </a:p>
          <a:p>
            <a:pPr marL="12700">
              <a:lnSpc>
                <a:spcPct val="100000"/>
              </a:lnSpc>
              <a:spcBef>
                <a:spcPts val="1210"/>
              </a:spcBef>
            </a:pPr>
            <a:r>
              <a:rPr lang="en-US" sz="1200" spc="-5" dirty="0">
                <a:solidFill>
                  <a:srgbClr val="231F20"/>
                </a:solidFill>
                <a:latin typeface="Acumin Pro"/>
                <a:cs typeface="Acumin Pro"/>
              </a:rPr>
              <a:t>Kurtz Bros provides you with basic life and AD&amp;D insurance through UnitedHealthcare at no cost to you.  </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life insurance benefit: </a:t>
            </a:r>
            <a:r>
              <a:rPr lang="en-US" sz="1200" spc="-5" dirty="0">
                <a:solidFill>
                  <a:srgbClr val="231F20"/>
                </a:solidFill>
                <a:latin typeface="Acumin Pro"/>
                <a:cs typeface="Acumin Pro"/>
              </a:rPr>
              <a:t>amount is determined by your Employee Class, please see HR with any questions</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AD&amp;D insurance benefit: </a:t>
            </a:r>
            <a:r>
              <a:rPr lang="en-US" sz="1200" spc="-5" dirty="0">
                <a:solidFill>
                  <a:srgbClr val="231F20"/>
                </a:solidFill>
                <a:latin typeface="Acumin Pro"/>
                <a:cs typeface="Acumin Pro"/>
              </a:rPr>
              <a:t>included with your life benefit amount</a:t>
            </a:r>
          </a:p>
          <a:p>
            <a:pPr marL="12700">
              <a:lnSpc>
                <a:spcPct val="100000"/>
              </a:lnSpc>
              <a:spcBef>
                <a:spcPts val="1210"/>
              </a:spcBef>
            </a:pPr>
            <a:r>
              <a:rPr lang="en-US" sz="1200" spc="-5" dirty="0">
                <a:solidFill>
                  <a:srgbClr val="231F20"/>
                </a:solidFill>
                <a:latin typeface="Acumin Pro"/>
                <a:cs typeface="Acumin Pro"/>
              </a:rPr>
              <a:t>If you are eligible for $50,000 or more in basic, Kurtz Bros-paid life insurance, you are required to pay income tax on the value of the coverage in excess of $50,000. </a:t>
            </a:r>
          </a:p>
        </p:txBody>
      </p:sp>
      <p:pic>
        <p:nvPicPr>
          <p:cNvPr id="4" name="Picture 3">
            <a:extLst>
              <a:ext uri="{FF2B5EF4-FFF2-40B4-BE49-F238E27FC236}">
                <a16:creationId xmlns:a16="http://schemas.microsoft.com/office/drawing/2014/main" id="{023543F6-D3BB-1CCC-2BB6-2245E02E3801}"/>
              </a:ext>
            </a:extLst>
          </p:cNvPr>
          <p:cNvPicPr>
            <a:picLocks noChangeAspect="1"/>
          </p:cNvPicPr>
          <p:nvPr/>
        </p:nvPicPr>
        <p:blipFill>
          <a:blip r:embed="rId6"/>
          <a:stretch>
            <a:fillRect/>
          </a:stretch>
        </p:blipFill>
        <p:spPr>
          <a:xfrm>
            <a:off x="2666999" y="609600"/>
            <a:ext cx="325632" cy="301752"/>
          </a:xfrm>
          <a:prstGeom prst="rect">
            <a:avLst/>
          </a:prstGeom>
        </p:spPr>
      </p:pic>
      <p:sp>
        <p:nvSpPr>
          <p:cNvPr id="8" name="Slide Number Placeholder 11">
            <a:extLst>
              <a:ext uri="{FF2B5EF4-FFF2-40B4-BE49-F238E27FC236}">
                <a16:creationId xmlns:a16="http://schemas.microsoft.com/office/drawing/2014/main" id="{3371A64D-35F0-2A4A-856B-62E077FEE35C}"/>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LIFE INSURANCE+RATES  |</a:t>
            </a:r>
            <a:r>
              <a:rPr lang="en-US" sz="1100">
                <a:latin typeface="Montserrat SemiBold" pitchFamily="2" charset="77"/>
              </a:rPr>
              <a:t>  </a:t>
            </a:r>
            <a:fld id="{4DBBDB27-A8C4-BA4E-8D2C-F67AC33D86A2}" type="slidenum">
              <a:rPr lang="en-US" sz="1100" smtClean="0">
                <a:latin typeface="Montserrat SemiBold" pitchFamily="2" charset="77"/>
              </a:rPr>
              <a:pPr algn="ctr"/>
              <a:t>22</a:t>
            </a:fld>
            <a:endParaRPr lang="en-US" sz="1100">
              <a:latin typeface="Montserrat SemiBold" pitchFamily="2" charset="77"/>
            </a:endParaRPr>
          </a:p>
        </p:txBody>
      </p:sp>
      <p:sp>
        <p:nvSpPr>
          <p:cNvPr id="5" name="object 2">
            <a:extLst>
              <a:ext uri="{FF2B5EF4-FFF2-40B4-BE49-F238E27FC236}">
                <a16:creationId xmlns:a16="http://schemas.microsoft.com/office/drawing/2014/main" id="{E34DB779-3113-DE4C-6D5E-00A214790CCF}"/>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1" name="Group 10">
            <a:extLst>
              <a:ext uri="{FF2B5EF4-FFF2-40B4-BE49-F238E27FC236}">
                <a16:creationId xmlns:a16="http://schemas.microsoft.com/office/drawing/2014/main" id="{82960C98-4D8E-84CC-B1FD-9664C089B745}"/>
              </a:ext>
            </a:extLst>
          </p:cNvPr>
          <p:cNvGrpSpPr/>
          <p:nvPr/>
        </p:nvGrpSpPr>
        <p:grpSpPr>
          <a:xfrm>
            <a:off x="860499" y="4592577"/>
            <a:ext cx="3257404" cy="1169551"/>
            <a:chOff x="483162" y="7822049"/>
            <a:chExt cx="3257404" cy="1169551"/>
          </a:xfrm>
        </p:grpSpPr>
        <p:sp>
          <p:nvSpPr>
            <p:cNvPr id="12" name="Flowchart: Off-page Connector 2">
              <a:extLst>
                <a:ext uri="{FF2B5EF4-FFF2-40B4-BE49-F238E27FC236}">
                  <a16:creationId xmlns:a16="http://schemas.microsoft.com/office/drawing/2014/main" id="{0699A36C-1ED0-0123-2C6C-4459E2A4EB85}"/>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646E52C-A09E-307E-033E-EA2034151BEC}"/>
                </a:ext>
              </a:extLst>
            </p:cNvPr>
            <p:cNvSpPr txBox="1"/>
            <p:nvPr/>
          </p:nvSpPr>
          <p:spPr>
            <a:xfrm>
              <a:off x="620203" y="7929771"/>
              <a:ext cx="237159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Is your beneficiary info up-to-date? It can be updated at any time throughout the year.</a:t>
              </a:r>
              <a:endParaRPr lang="en-US" sz="1400" dirty="0">
                <a:solidFill>
                  <a:srgbClr val="FFFFFF"/>
                </a:solidFill>
                <a:latin typeface="Acumin Pro"/>
              </a:endParaRPr>
            </a:p>
          </p:txBody>
        </p:sp>
      </p:grpSp>
      <p:pic>
        <p:nvPicPr>
          <p:cNvPr id="4098" name="Picture 2" descr="UnitedHealthcare - AZ Care Network">
            <a:extLst>
              <a:ext uri="{FF2B5EF4-FFF2-40B4-BE49-F238E27FC236}">
                <a16:creationId xmlns:a16="http://schemas.microsoft.com/office/drawing/2014/main" id="{0A1A94F2-FC8B-2672-4431-9423C287B47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A5F02AC8-861A-AD57-96EC-7027311E5D2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886860818"/>
      </p:ext>
    </p:extLst>
  </p:cSld>
  <p:clrMapOvr>
    <a:masterClrMapping/>
  </p:clrMapOvr>
  <mc:AlternateContent xmlns:mc="http://schemas.openxmlformats.org/markup-compatibility/2006" xmlns:p14="http://schemas.microsoft.com/office/powerpoint/2010/main">
    <mc:Choice Requires="p14">
      <p:transition spd="slow" p14:dur="2000" advTm="14568"/>
    </mc:Choice>
    <mc:Fallback xmlns="">
      <p:transition spd="slow" advTm="14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87D6D18-A0DE-9E49-993A-F92CCF23875A}"/>
              </a:ext>
            </a:extLst>
          </p:cNvPr>
          <p:cNvSpPr txBox="1"/>
          <p:nvPr/>
        </p:nvSpPr>
        <p:spPr>
          <a:xfrm>
            <a:off x="596900" y="627682"/>
            <a:ext cx="6185535" cy="5029582"/>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Montserrat"/>
                <a:cs typeface="Montserrat"/>
              </a:rPr>
              <a:t>LIFE</a:t>
            </a:r>
            <a:r>
              <a:rPr sz="1800" b="1" spc="-50" dirty="0">
                <a:solidFill>
                  <a:srgbClr val="231F20"/>
                </a:solidFill>
                <a:latin typeface="Montserrat"/>
                <a:cs typeface="Montserrat"/>
              </a:rPr>
              <a:t> </a:t>
            </a:r>
            <a:r>
              <a:rPr sz="1800" b="1" dirty="0">
                <a:solidFill>
                  <a:srgbClr val="231F20"/>
                </a:solidFill>
                <a:latin typeface="Montserrat"/>
                <a:cs typeface="Montserrat"/>
              </a:rPr>
              <a:t>INSURANCE</a:t>
            </a:r>
            <a:endParaRPr sz="1800" dirty="0">
              <a:latin typeface="Montserrat"/>
              <a:cs typeface="Montserrat"/>
            </a:endParaRPr>
          </a:p>
          <a:p>
            <a:pPr marL="12700">
              <a:lnSpc>
                <a:spcPct val="100000"/>
              </a:lnSpc>
              <a:spcBef>
                <a:spcPts val="1210"/>
              </a:spcBef>
            </a:pPr>
            <a:r>
              <a:rPr lang="en-US" sz="1200" spc="-5" dirty="0">
                <a:solidFill>
                  <a:srgbClr val="231F20"/>
                </a:solidFill>
                <a:latin typeface="Acumin Pro"/>
                <a:cs typeface="Acumin Pro"/>
              </a:rPr>
              <a:t>Life and accidental death and dismemberment (AD&amp;D) insurance provides financial protection for those who depend on you for financial support. </a:t>
            </a:r>
          </a:p>
          <a:p>
            <a:pPr marL="12700">
              <a:lnSpc>
                <a:spcPct val="100000"/>
              </a:lnSpc>
              <a:spcBef>
                <a:spcPts val="1210"/>
              </a:spcBef>
            </a:pPr>
            <a:r>
              <a:rPr lang="en-US" sz="1400" b="1" spc="-5" dirty="0">
                <a:solidFill>
                  <a:srgbClr val="D63347"/>
                </a:solidFill>
                <a:latin typeface="Acumin Pro"/>
              </a:rPr>
              <a:t>Supplemental Life and AD&amp;D Insurance</a:t>
            </a:r>
          </a:p>
          <a:p>
            <a:pPr marL="12700">
              <a:lnSpc>
                <a:spcPct val="100000"/>
              </a:lnSpc>
              <a:spcBef>
                <a:spcPts val="1210"/>
              </a:spcBef>
            </a:pPr>
            <a:r>
              <a:rPr lang="en-US" sz="1200" spc="-5" dirty="0">
                <a:solidFill>
                  <a:srgbClr val="231F20"/>
                </a:solidFill>
                <a:latin typeface="Acumin Pro"/>
                <a:cs typeface="Acumin Pro"/>
              </a:rPr>
              <a:t>Depending on your personal situation, basic life and AD&amp;D insurance might not be enough coverage for your needs. Kurtz Bros provides you the option to purchase additional life and AD&amp;D insurance at group rates through UnitedHealthcare. You may also purchase coverage for your spouse and eligible children. You must purchase additional coverage for yourself in order to purchase coverage for your spouse and/or child(ren). </a:t>
            </a:r>
          </a:p>
          <a:p>
            <a:pPr marL="12700">
              <a:lnSpc>
                <a:spcPct val="100000"/>
              </a:lnSpc>
              <a:spcBef>
                <a:spcPts val="1210"/>
              </a:spcBef>
            </a:pPr>
            <a:r>
              <a:rPr lang="en-US" sz="1200" spc="-5" dirty="0">
                <a:solidFill>
                  <a:srgbClr val="231F20"/>
                </a:solidFill>
                <a:latin typeface="Acumin Pro"/>
                <a:cs typeface="Acumin Pro"/>
              </a:rPr>
              <a:t>Use the calculator at </a:t>
            </a:r>
            <a:r>
              <a:rPr lang="en-US" sz="1200" spc="-5" dirty="0">
                <a:solidFill>
                  <a:srgbClr val="231F20"/>
                </a:solidFill>
                <a:latin typeface="Acumin Pro"/>
                <a:cs typeface="Acumin Pro"/>
                <a:hlinkClick r:id="rId4"/>
              </a:rPr>
              <a:t>www.uhc.com</a:t>
            </a:r>
            <a:r>
              <a:rPr lang="en-US" sz="1200" spc="-5" dirty="0">
                <a:solidFill>
                  <a:srgbClr val="231F20"/>
                </a:solidFill>
                <a:latin typeface="Acumin Pro"/>
                <a:cs typeface="Acumin Pro"/>
              </a:rPr>
              <a:t> to determine how much coverage you need. </a:t>
            </a:r>
          </a:p>
          <a:p>
            <a:pPr marL="12700">
              <a:lnSpc>
                <a:spcPct val="100000"/>
              </a:lnSpc>
              <a:spcBef>
                <a:spcPts val="1210"/>
              </a:spcBef>
            </a:pPr>
            <a:r>
              <a:rPr lang="en-US" sz="1200" b="1" spc="-5" dirty="0">
                <a:solidFill>
                  <a:srgbClr val="231F20"/>
                </a:solidFill>
                <a:latin typeface="Acumin Pro"/>
                <a:cs typeface="Acumin Pro"/>
              </a:rPr>
              <a:t>Coverage options:</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a:t>
            </a:r>
            <a:r>
              <a:rPr lang="en-US" sz="1200" spc="-5" dirty="0">
                <a:solidFill>
                  <a:srgbClr val="231F20"/>
                </a:solidFill>
                <a:latin typeface="Acumin Pro"/>
                <a:cs typeface="Acumin Pro"/>
              </a:rPr>
              <a:t>$25,000 increments up to $150,000 or 5x annual salary, whichever is less; guarantee issue: $150,000.</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Spouse: </a:t>
            </a:r>
            <a:r>
              <a:rPr lang="en-US" sz="1200" spc="-5" dirty="0">
                <a:solidFill>
                  <a:srgbClr val="231F20"/>
                </a:solidFill>
                <a:latin typeface="Acumin Pro"/>
                <a:cs typeface="Acumin Pro"/>
              </a:rPr>
              <a:t>$5,000 increments up to 100% of the employee coverage amount; guarantee issue: $50,000.</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Dependent children</a:t>
            </a:r>
            <a:r>
              <a:rPr lang="en-US" sz="1200" spc="-5" dirty="0">
                <a:solidFill>
                  <a:srgbClr val="231F20"/>
                </a:solidFill>
                <a:latin typeface="Acumin Pro"/>
                <a:cs typeface="Acumin Pro"/>
              </a:rPr>
              <a:t>: Birth to 14 days: $500; 14 days to age 19 (or 26 if a full-time student): $10,000; not to exceed 50% of employee amount ; guarantee issue: $10,000.</a:t>
            </a:r>
          </a:p>
          <a:p>
            <a:pPr marL="12700">
              <a:lnSpc>
                <a:spcPct val="100000"/>
              </a:lnSpc>
              <a:spcBef>
                <a:spcPts val="1210"/>
              </a:spcBef>
            </a:pPr>
            <a:r>
              <a:rPr lang="en-US" sz="1200" spc="-5" dirty="0">
                <a:solidFill>
                  <a:srgbClr val="231F20"/>
                </a:solidFill>
                <a:latin typeface="Acumin Pro"/>
                <a:cs typeface="Acumin Pro"/>
              </a:rPr>
              <a:t>Supplemental life rates are based on age. Benefits will reduce to 35% at age 65, 60% at age 70, 75% at age 75, and 85% at age 80.</a:t>
            </a:r>
            <a:endParaRPr sz="1150" dirty="0">
              <a:latin typeface="Acumin Pro"/>
              <a:cs typeface="Acumin Pro"/>
            </a:endParaRPr>
          </a:p>
        </p:txBody>
      </p:sp>
      <p:sp>
        <p:nvSpPr>
          <p:cNvPr id="8" name="Slide Number Placeholder 11">
            <a:extLst>
              <a:ext uri="{FF2B5EF4-FFF2-40B4-BE49-F238E27FC236}">
                <a16:creationId xmlns:a16="http://schemas.microsoft.com/office/drawing/2014/main" id="{3371A64D-35F0-2A4A-856B-62E077FEE35C}"/>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LIFE INSURANCE+RATES  |</a:t>
            </a:r>
            <a:r>
              <a:rPr lang="en-US" sz="1100">
                <a:latin typeface="Montserrat SemiBold" pitchFamily="2" charset="77"/>
              </a:rPr>
              <a:t>  </a:t>
            </a:r>
            <a:fld id="{4DBBDB27-A8C4-BA4E-8D2C-F67AC33D86A2}" type="slidenum">
              <a:rPr lang="en-US" sz="1100" smtClean="0">
                <a:latin typeface="Montserrat SemiBold" pitchFamily="2" charset="77"/>
              </a:rPr>
              <a:pPr algn="ctr"/>
              <a:t>23</a:t>
            </a:fld>
            <a:endParaRPr lang="en-US" sz="1100">
              <a:latin typeface="Montserrat SemiBold" pitchFamily="2" charset="77"/>
            </a:endParaRPr>
          </a:p>
        </p:txBody>
      </p:sp>
      <p:sp>
        <p:nvSpPr>
          <p:cNvPr id="5" name="object 2">
            <a:extLst>
              <a:ext uri="{FF2B5EF4-FFF2-40B4-BE49-F238E27FC236}">
                <a16:creationId xmlns:a16="http://schemas.microsoft.com/office/drawing/2014/main" id="{0BB41744-B586-1AA6-EBE7-45CF1231D805}"/>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90C3018F-ABD3-504C-54BC-3F503F1FE3C6}"/>
              </a:ext>
            </a:extLst>
          </p:cNvPr>
          <p:cNvPicPr>
            <a:picLocks noChangeAspect="1"/>
          </p:cNvPicPr>
          <p:nvPr/>
        </p:nvPicPr>
        <p:blipFill>
          <a:blip r:embed="rId5"/>
          <a:stretch>
            <a:fillRect/>
          </a:stretch>
        </p:blipFill>
        <p:spPr>
          <a:xfrm>
            <a:off x="2666999" y="609600"/>
            <a:ext cx="325632" cy="301752"/>
          </a:xfrm>
          <a:prstGeom prst="rect">
            <a:avLst/>
          </a:prstGeom>
        </p:spPr>
      </p:pic>
      <p:sp>
        <p:nvSpPr>
          <p:cNvPr id="10" name="TextBox 9">
            <a:extLst>
              <a:ext uri="{FF2B5EF4-FFF2-40B4-BE49-F238E27FC236}">
                <a16:creationId xmlns:a16="http://schemas.microsoft.com/office/drawing/2014/main" id="{25CF9976-7D0D-7B00-CE02-D0242751C750}"/>
              </a:ext>
            </a:extLst>
          </p:cNvPr>
          <p:cNvSpPr txBox="1"/>
          <p:nvPr/>
        </p:nvSpPr>
        <p:spPr>
          <a:xfrm>
            <a:off x="609600" y="5978555"/>
            <a:ext cx="6553200" cy="1631216"/>
          </a:xfrm>
          <a:prstGeom prst="rect">
            <a:avLst/>
          </a:prstGeom>
          <a:solidFill>
            <a:srgbClr val="D63347">
              <a:alpha val="8000"/>
            </a:srgbClr>
          </a:solidFill>
          <a:ln w="38100">
            <a:noFill/>
          </a:ln>
        </p:spPr>
        <p:txBody>
          <a:bodyPr wrap="square" lIns="182880" tIns="182880" rIns="91440" bIns="182880">
            <a:spAutoFit/>
          </a:bodyPr>
          <a:lstStyle/>
          <a:p>
            <a:pPr marL="12700">
              <a:lnSpc>
                <a:spcPct val="100000"/>
              </a:lnSpc>
              <a:spcBef>
                <a:spcPts val="1210"/>
              </a:spcBef>
            </a:pPr>
            <a:r>
              <a:rPr lang="en-US" sz="1200" b="1" spc="-5" dirty="0">
                <a:solidFill>
                  <a:srgbClr val="231F20"/>
                </a:solidFill>
                <a:latin typeface="Acumin Pro"/>
                <a:cs typeface="Acumin Pro"/>
              </a:rPr>
              <a:t>If you purchase life and AD&amp;D insurance when you are first eligible to enroll</a:t>
            </a:r>
            <a:r>
              <a:rPr lang="en-US" sz="1200" spc="-5" dirty="0">
                <a:solidFill>
                  <a:srgbClr val="231F20"/>
                </a:solidFill>
                <a:latin typeface="Acumin Pro"/>
                <a:cs typeface="Acumin Pro"/>
              </a:rPr>
              <a:t>, you may purchase up to the guarantee issue amounts without completing a statement of health (evidence of insurability). </a:t>
            </a:r>
          </a:p>
          <a:p>
            <a:pPr marL="12700">
              <a:lnSpc>
                <a:spcPct val="100000"/>
              </a:lnSpc>
              <a:spcBef>
                <a:spcPts val="1210"/>
              </a:spcBef>
            </a:pPr>
            <a:r>
              <a:rPr lang="en-US" sz="1200" b="1" spc="-5" dirty="0">
                <a:solidFill>
                  <a:srgbClr val="231F20"/>
                </a:solidFill>
                <a:latin typeface="Acumin Pro"/>
                <a:cs typeface="Acumin Pro"/>
              </a:rPr>
              <a:t>If you do not enroll when first eligible and choose to enroll during a future open enrollment period</a:t>
            </a:r>
            <a:r>
              <a:rPr lang="en-US" sz="1200" spc="-5" dirty="0">
                <a:solidFill>
                  <a:srgbClr val="231F20"/>
                </a:solidFill>
                <a:latin typeface="Acumin Pro"/>
                <a:cs typeface="Acumin Pro"/>
              </a:rPr>
              <a:t>, you will be required to submit evidence of insurability for any amount of coverage. Coverage will not take effect until approved by UnitedHealthcare.</a:t>
            </a:r>
          </a:p>
        </p:txBody>
      </p:sp>
      <p:pic>
        <p:nvPicPr>
          <p:cNvPr id="3" name="Picture 2" descr="UnitedHealthcare - AZ Care Network">
            <a:extLst>
              <a:ext uri="{FF2B5EF4-FFF2-40B4-BE49-F238E27FC236}">
                <a16:creationId xmlns:a16="http://schemas.microsoft.com/office/drawing/2014/main" id="{118CAB5D-1B3E-D3F2-BB40-D675CCF906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B686C689-1251-6908-3F9C-FE45DCCBDD62}"/>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91814837"/>
      </p:ext>
    </p:extLst>
  </p:cSld>
  <p:clrMapOvr>
    <a:masterClrMapping/>
  </p:clrMapOvr>
  <mc:AlternateContent xmlns:mc="http://schemas.openxmlformats.org/markup-compatibility/2006" xmlns:p14="http://schemas.microsoft.com/office/powerpoint/2010/main">
    <mc:Choice Requires="p14">
      <p:transition spd="slow" p14:dur="2000" advTm="38619"/>
    </mc:Choice>
    <mc:Fallback xmlns="">
      <p:transition spd="slow" advTm="38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EA4E331-E308-8CC6-F38E-07AC3486320C}"/>
              </a:ext>
            </a:extLst>
          </p:cNvPr>
          <p:cNvGrpSpPr/>
          <p:nvPr/>
        </p:nvGrpSpPr>
        <p:grpSpPr>
          <a:xfrm>
            <a:off x="668801" y="5539581"/>
            <a:ext cx="3750356" cy="3621717"/>
            <a:chOff x="4313783" y="6753786"/>
            <a:chExt cx="2170837" cy="2096376"/>
          </a:xfrm>
        </p:grpSpPr>
        <p:pic>
          <p:nvPicPr>
            <p:cNvPr id="10" name="Picture 9">
              <a:extLst>
                <a:ext uri="{FF2B5EF4-FFF2-40B4-BE49-F238E27FC236}">
                  <a16:creationId xmlns:a16="http://schemas.microsoft.com/office/drawing/2014/main" id="{C8CC8202-80F3-9289-C366-52710568F90B}"/>
                </a:ext>
              </a:extLst>
            </p:cNvPr>
            <p:cNvPicPr>
              <a:picLocks noChangeAspect="1"/>
            </p:cNvPicPr>
            <p:nvPr/>
          </p:nvPicPr>
          <p:blipFill>
            <a:blip r:embed="rId4"/>
            <a:stretch>
              <a:fillRect/>
            </a:stretch>
          </p:blipFill>
          <p:spPr>
            <a:xfrm>
              <a:off x="4313783" y="6779482"/>
              <a:ext cx="2070680" cy="2070680"/>
            </a:xfrm>
            <a:prstGeom prst="rect">
              <a:avLst/>
            </a:prstGeom>
          </p:spPr>
        </p:pic>
        <p:pic>
          <p:nvPicPr>
            <p:cNvPr id="12" name="Picture 11">
              <a:extLst>
                <a:ext uri="{FF2B5EF4-FFF2-40B4-BE49-F238E27FC236}">
                  <a16:creationId xmlns:a16="http://schemas.microsoft.com/office/drawing/2014/main" id="{868A41AD-F672-D219-FD49-2E788DD4C2E6}"/>
                </a:ext>
              </a:extLst>
            </p:cNvPr>
            <p:cNvPicPr>
              <a:picLocks noChangeAspect="1"/>
            </p:cNvPicPr>
            <p:nvPr/>
          </p:nvPicPr>
          <p:blipFill>
            <a:blip r:embed="rId5"/>
            <a:stretch>
              <a:fillRect/>
            </a:stretch>
          </p:blipFill>
          <p:spPr>
            <a:xfrm rot="1357595">
              <a:off x="4505362" y="6753786"/>
              <a:ext cx="1979258" cy="1937443"/>
            </a:xfrm>
            <a:prstGeom prst="rect">
              <a:avLst/>
            </a:prstGeom>
          </p:spPr>
        </p:pic>
      </p:grpSp>
      <p:sp>
        <p:nvSpPr>
          <p:cNvPr id="4" name="object 4"/>
          <p:cNvSpPr txBox="1"/>
          <p:nvPr/>
        </p:nvSpPr>
        <p:spPr>
          <a:xfrm>
            <a:off x="596900" y="614982"/>
            <a:ext cx="6276340" cy="78739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231F20"/>
                </a:solidFill>
                <a:latin typeface="Montserrat"/>
                <a:cs typeface="Montserrat"/>
              </a:rPr>
              <a:t>DISABILITY</a:t>
            </a:r>
            <a:r>
              <a:rPr sz="1800" b="1" spc="-65" dirty="0">
                <a:solidFill>
                  <a:srgbClr val="231F20"/>
                </a:solidFill>
                <a:latin typeface="Montserrat"/>
                <a:cs typeface="Montserrat"/>
              </a:rPr>
              <a:t> </a:t>
            </a:r>
            <a:r>
              <a:rPr sz="1800" b="1" dirty="0">
                <a:solidFill>
                  <a:srgbClr val="231F20"/>
                </a:solidFill>
                <a:latin typeface="Montserrat"/>
                <a:cs typeface="Montserrat"/>
              </a:rPr>
              <a:t>INSURANCE</a:t>
            </a:r>
            <a:endParaRPr lang="en-US" sz="1800" b="1" dirty="0">
              <a:solidFill>
                <a:srgbClr val="231F20"/>
              </a:solidFill>
              <a:latin typeface="Montserrat"/>
              <a:cs typeface="Montserrat"/>
            </a:endParaRPr>
          </a:p>
          <a:p>
            <a:pPr marR="355600">
              <a:spcBef>
                <a:spcPts val="1000"/>
              </a:spcBef>
            </a:pPr>
            <a:r>
              <a:rPr lang="en-US" sz="1200" spc="-20" dirty="0">
                <a:solidFill>
                  <a:srgbClr val="231F20"/>
                </a:solidFill>
                <a:latin typeface="Acumin Pro"/>
              </a:rPr>
              <a:t>Disability insurance can help you meet your financial needs if you become unable to work due to an illness or injury.</a:t>
            </a:r>
            <a:endParaRPr lang="en-US" sz="1800" dirty="0">
              <a:latin typeface="Montserrat"/>
              <a:cs typeface="Montserrat"/>
            </a:endParaRPr>
          </a:p>
        </p:txBody>
      </p:sp>
      <p:graphicFrame>
        <p:nvGraphicFramePr>
          <p:cNvPr id="6" name="object 6"/>
          <p:cNvGraphicFramePr>
            <a:graphicFrameLocks noGrp="1"/>
          </p:cNvGraphicFramePr>
          <p:nvPr/>
        </p:nvGraphicFramePr>
        <p:xfrm>
          <a:off x="609600" y="1600200"/>
          <a:ext cx="6263640" cy="2399665"/>
        </p:xfrm>
        <a:graphic>
          <a:graphicData uri="http://schemas.openxmlformats.org/drawingml/2006/table">
            <a:tbl>
              <a:tblPr firstRow="1" bandRow="1">
                <a:tableStyleId>{2D5ABB26-0587-4C30-8999-92F81FD0307C}</a:tableStyleId>
              </a:tblPr>
              <a:tblGrid>
                <a:gridCol w="6263640">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sz="1200" b="1" dirty="0">
                          <a:solidFill>
                            <a:srgbClr val="FFFFFF"/>
                          </a:solidFill>
                          <a:latin typeface="Acumin Pro"/>
                          <a:cs typeface="Acumin Pro"/>
                        </a:rPr>
                        <a:t>Short</a:t>
                      </a:r>
                      <a:r>
                        <a:rPr lang="en-US" sz="1200" b="1" spc="-5" dirty="0">
                          <a:solidFill>
                            <a:srgbClr val="FFFFFF"/>
                          </a:solidFill>
                          <a:latin typeface="Acumin Pro"/>
                          <a:cs typeface="Acumin Pro"/>
                        </a:rPr>
                        <a:t>-</a:t>
                      </a:r>
                      <a:r>
                        <a:rPr sz="1200" b="1" spc="-30" dirty="0">
                          <a:solidFill>
                            <a:srgbClr val="FFFFFF"/>
                          </a:solidFill>
                          <a:latin typeface="Acumin Pro"/>
                          <a:cs typeface="Acumin Pro"/>
                        </a:rPr>
                        <a:t>Term</a:t>
                      </a:r>
                      <a:r>
                        <a:rPr sz="1200" b="1" dirty="0">
                          <a:solidFill>
                            <a:srgbClr val="FFFFFF"/>
                          </a:solidFill>
                          <a:latin typeface="Acumin Pro"/>
                          <a:cs typeface="Acumin Pro"/>
                        </a:rPr>
                        <a:t> Disability</a:t>
                      </a:r>
                      <a:r>
                        <a:rPr sz="1200" b="1" spc="-5" dirty="0">
                          <a:solidFill>
                            <a:srgbClr val="FFFFFF"/>
                          </a:solidFill>
                          <a:latin typeface="Acumin Pro"/>
                          <a:cs typeface="Acumin Pro"/>
                        </a:rPr>
                        <a:t> </a:t>
                      </a:r>
                      <a:r>
                        <a:rPr lang="en-US" sz="1200" b="1" spc="-5" dirty="0">
                          <a:solidFill>
                            <a:srgbClr val="FFFFFF"/>
                          </a:solidFill>
                          <a:latin typeface="Acumin Pro"/>
                          <a:cs typeface="Acumin Pro"/>
                        </a:rPr>
                        <a:t>Insurance—PAID BY KURTZ BROS</a:t>
                      </a:r>
                      <a:endParaRPr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2110105">
                <a:tc>
                  <a:txBody>
                    <a:bodyPr/>
                    <a:lstStyle/>
                    <a:p>
                      <a:pPr marL="63500">
                        <a:lnSpc>
                          <a:spcPct val="100000"/>
                        </a:lnSpc>
                        <a:spcBef>
                          <a:spcPts val="380"/>
                        </a:spcBef>
                      </a:pPr>
                      <a:r>
                        <a:rPr lang="en-US" sz="1200" dirty="0">
                          <a:solidFill>
                            <a:srgbClr val="231F20"/>
                          </a:solidFill>
                          <a:latin typeface="Acumin Pro"/>
                          <a:ea typeface="+mn-ea"/>
                          <a:cs typeface="Acumin Pro"/>
                        </a:rPr>
                        <a:t>Kurtz Bros provides short-term disability (STD) insurance through UnitedHealthcare to all full-time employees at no cost to you. Benefits will be reduced by other income, including state-mandated STD plans.</a:t>
                      </a:r>
                    </a:p>
                    <a:p>
                      <a:pPr marL="210312" indent="-118872">
                        <a:lnSpc>
                          <a:spcPct val="100000"/>
                        </a:lnSpc>
                        <a:spcBef>
                          <a:spcPts val="600"/>
                        </a:spcBef>
                        <a:buFont typeface="Arial" panose="020B0604020202020204" pitchFamily="34" charset="0"/>
                        <a:buChar char="•"/>
                      </a:pPr>
                      <a:r>
                        <a:rPr lang="en-US" sz="1200" b="1" dirty="0">
                          <a:solidFill>
                            <a:srgbClr val="231F20"/>
                          </a:solidFill>
                          <a:latin typeface="Acumin Pro"/>
                          <a:ea typeface="+mn-ea"/>
                          <a:cs typeface="Acumin Pro"/>
                        </a:rPr>
                        <a:t>Benefit: </a:t>
                      </a:r>
                      <a:r>
                        <a:rPr lang="en-US" sz="1200" dirty="0">
                          <a:solidFill>
                            <a:srgbClr val="231F20"/>
                          </a:solidFill>
                          <a:latin typeface="Acumin Pro"/>
                          <a:ea typeface="+mn-ea"/>
                          <a:cs typeface="Acumin Pro"/>
                        </a:rPr>
                        <a:t>weekly maximum amount is based on Employee Class, please see HR with any questions</a:t>
                      </a:r>
                    </a:p>
                    <a:p>
                      <a:pPr marL="210312" indent="-118872">
                        <a:lnSpc>
                          <a:spcPct val="100000"/>
                        </a:lnSpc>
                        <a:spcBef>
                          <a:spcPts val="200"/>
                        </a:spcBef>
                        <a:buFont typeface="Arial" panose="020B0604020202020204" pitchFamily="34" charset="0"/>
                        <a:buChar char="•"/>
                      </a:pPr>
                      <a:r>
                        <a:rPr lang="en-US" sz="1200" b="1" dirty="0">
                          <a:solidFill>
                            <a:srgbClr val="231F20"/>
                          </a:solidFill>
                          <a:latin typeface="Acumin Pro"/>
                          <a:ea typeface="+mn-ea"/>
                          <a:cs typeface="Acumin Pro"/>
                        </a:rPr>
                        <a:t>Elimination period:</a:t>
                      </a:r>
                      <a:r>
                        <a:rPr lang="en-US" sz="1200" dirty="0">
                          <a:solidFill>
                            <a:srgbClr val="231F20"/>
                          </a:solidFill>
                          <a:latin typeface="Acumin Pro"/>
                          <a:ea typeface="+mn-ea"/>
                          <a:cs typeface="Acumin Pro"/>
                        </a:rPr>
                        <a:t> 0 days accident / 7 days illness</a:t>
                      </a:r>
                    </a:p>
                    <a:p>
                      <a:pPr marL="210312" indent="-118872">
                        <a:lnSpc>
                          <a:spcPct val="100000"/>
                        </a:lnSpc>
                        <a:spcBef>
                          <a:spcPts val="200"/>
                        </a:spcBef>
                        <a:buFont typeface="Arial" panose="020B0604020202020204" pitchFamily="34" charset="0"/>
                        <a:buChar char="•"/>
                      </a:pPr>
                      <a:r>
                        <a:rPr lang="en-US" sz="1200" b="1" dirty="0">
                          <a:solidFill>
                            <a:srgbClr val="231F20"/>
                          </a:solidFill>
                          <a:latin typeface="Acumin Pro"/>
                          <a:ea typeface="+mn-ea"/>
                          <a:cs typeface="Acumin Pro"/>
                        </a:rPr>
                        <a:t>Benefit duration: </a:t>
                      </a:r>
                      <a:r>
                        <a:rPr lang="en-US" sz="1200" dirty="0">
                          <a:solidFill>
                            <a:srgbClr val="231F20"/>
                          </a:solidFill>
                          <a:latin typeface="Acumin Pro"/>
                          <a:ea typeface="+mn-ea"/>
                          <a:cs typeface="Acumin Pro"/>
                        </a:rPr>
                        <a:t>Up to 13 weeks</a:t>
                      </a:r>
                    </a:p>
                  </a:txBody>
                  <a:tcPr marL="0" marR="0" marT="89535" marB="0"/>
                </a:tc>
                <a:extLst>
                  <a:ext uri="{0D108BD9-81ED-4DB2-BD59-A6C34878D82A}">
                    <a16:rowId xmlns:a16="http://schemas.microsoft.com/office/drawing/2014/main" val="10001"/>
                  </a:ext>
                </a:extLst>
              </a:tr>
            </a:tbl>
          </a:graphicData>
        </a:graphic>
      </p:graphicFrame>
      <p:graphicFrame>
        <p:nvGraphicFramePr>
          <p:cNvPr id="7" name="object 7"/>
          <p:cNvGraphicFramePr>
            <a:graphicFrameLocks noGrp="1"/>
          </p:cNvGraphicFramePr>
          <p:nvPr/>
        </p:nvGraphicFramePr>
        <p:xfrm>
          <a:off x="609600" y="3505200"/>
          <a:ext cx="6263640" cy="2064385"/>
        </p:xfrm>
        <a:graphic>
          <a:graphicData uri="http://schemas.openxmlformats.org/drawingml/2006/table">
            <a:tbl>
              <a:tblPr firstRow="1" bandRow="1">
                <a:tableStyleId>{2D5ABB26-0587-4C30-8999-92F81FD0307C}</a:tableStyleId>
              </a:tblPr>
              <a:tblGrid>
                <a:gridCol w="6263640">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lang="en-US" sz="1200" b="1" dirty="0">
                          <a:solidFill>
                            <a:srgbClr val="FFFFFF"/>
                          </a:solidFill>
                          <a:latin typeface="Acumin Pro"/>
                          <a:cs typeface="Acumin Pro"/>
                        </a:rPr>
                        <a:t>Long-Term Disability</a:t>
                      </a:r>
                      <a:r>
                        <a:rPr lang="en-US" sz="1200" b="1" spc="-5" dirty="0">
                          <a:solidFill>
                            <a:srgbClr val="FFFFFF"/>
                          </a:solidFill>
                          <a:latin typeface="Acumin Pro"/>
                          <a:cs typeface="Acumin Pro"/>
                        </a:rPr>
                        <a:t> Insurance—Plan Features</a:t>
                      </a:r>
                      <a:endParaRPr lang="en-US"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1774825">
                <a:tc>
                  <a:txBody>
                    <a:bodyPr/>
                    <a:lstStyle/>
                    <a:p>
                      <a:pPr marL="63500" marR="274320">
                        <a:lnSpc>
                          <a:spcPct val="100000"/>
                        </a:lnSpc>
                        <a:spcBef>
                          <a:spcPts val="705"/>
                        </a:spcBef>
                      </a:pPr>
                      <a:r>
                        <a:rPr lang="en-US" sz="1200" dirty="0">
                          <a:solidFill>
                            <a:srgbClr val="231F20"/>
                          </a:solidFill>
                          <a:latin typeface="Acumin Pro"/>
                          <a:cs typeface="Acumin Pro"/>
                        </a:rPr>
                        <a:t>Kurtz Bros provides the opportunity to purchase long-term disability (LTD) insurance through UnitedHealthcare to all full-time employees. LTD insurance is designed to help you meet your financial needs if your disability extend beyond the STD period.</a:t>
                      </a:r>
                    </a:p>
                    <a:p>
                      <a:pPr marL="210312" marR="274320" indent="-118872">
                        <a:lnSpc>
                          <a:spcPct val="100000"/>
                        </a:lnSpc>
                        <a:spcBef>
                          <a:spcPts val="705"/>
                        </a:spcBef>
                        <a:buFont typeface="Arial" panose="020B0604020202020204" pitchFamily="34" charset="0"/>
                        <a:buChar char="•"/>
                      </a:pPr>
                      <a:r>
                        <a:rPr lang="en-US" sz="1200" b="1" dirty="0">
                          <a:solidFill>
                            <a:srgbClr val="231F20"/>
                          </a:solidFill>
                          <a:latin typeface="Acumin Pro"/>
                          <a:cs typeface="Acumin Pro"/>
                        </a:rPr>
                        <a:t>Benefit:</a:t>
                      </a:r>
                      <a:r>
                        <a:rPr lang="en-US" sz="1200" dirty="0">
                          <a:solidFill>
                            <a:srgbClr val="231F20"/>
                          </a:solidFill>
                          <a:latin typeface="Acumin Pro"/>
                          <a:cs typeface="Acumin Pro"/>
                        </a:rPr>
                        <a:t> 60% of base monthly pay up to $7,500</a:t>
                      </a:r>
                      <a:endParaRPr lang="en-US" sz="1200" b="0" dirty="0">
                        <a:solidFill>
                          <a:srgbClr val="231F20"/>
                        </a:solidFill>
                        <a:highlight>
                          <a:srgbClr val="FFFF00"/>
                        </a:highlight>
                        <a:latin typeface="Acumin Pro"/>
                        <a:cs typeface="Acumin Pro"/>
                      </a:endParaRPr>
                    </a:p>
                    <a:p>
                      <a:pPr marL="210312" marR="274320" indent="-118872">
                        <a:lnSpc>
                          <a:spcPct val="100000"/>
                        </a:lnSpc>
                        <a:spcBef>
                          <a:spcPts val="200"/>
                        </a:spcBef>
                        <a:buFont typeface="Arial" panose="020B0604020202020204" pitchFamily="34" charset="0"/>
                        <a:buChar char="•"/>
                      </a:pPr>
                      <a:r>
                        <a:rPr lang="en-US" sz="1200" b="1" dirty="0">
                          <a:solidFill>
                            <a:srgbClr val="231F20"/>
                          </a:solidFill>
                          <a:latin typeface="Acumin Pro"/>
                          <a:cs typeface="Acumin Pro"/>
                        </a:rPr>
                        <a:t>Elimination period: </a:t>
                      </a:r>
                      <a:r>
                        <a:rPr lang="en-US" sz="1200" dirty="0">
                          <a:solidFill>
                            <a:srgbClr val="231F20"/>
                          </a:solidFill>
                          <a:latin typeface="Acumin Pro"/>
                          <a:cs typeface="Acumin Pro"/>
                        </a:rPr>
                        <a:t>90 days.</a:t>
                      </a:r>
                    </a:p>
                    <a:p>
                      <a:pPr marL="210312" marR="274320" indent="-118872">
                        <a:lnSpc>
                          <a:spcPct val="100000"/>
                        </a:lnSpc>
                        <a:spcBef>
                          <a:spcPts val="200"/>
                        </a:spcBef>
                        <a:buFont typeface="Arial" panose="020B0604020202020204" pitchFamily="34" charset="0"/>
                        <a:buChar char="•"/>
                      </a:pPr>
                      <a:r>
                        <a:rPr lang="en-US" sz="1200" b="1" dirty="0">
                          <a:solidFill>
                            <a:srgbClr val="231F20"/>
                          </a:solidFill>
                          <a:latin typeface="Acumin Pro"/>
                          <a:cs typeface="Acumin Pro"/>
                        </a:rPr>
                        <a:t>Benefit duration:</a:t>
                      </a:r>
                      <a:r>
                        <a:rPr lang="en-US" sz="1200" dirty="0">
                          <a:solidFill>
                            <a:srgbClr val="231F20"/>
                          </a:solidFill>
                          <a:latin typeface="Acumin Pro"/>
                          <a:cs typeface="Acumin Pro"/>
                        </a:rPr>
                        <a:t> Social security normal retirement age.</a:t>
                      </a:r>
                      <a:endParaRPr sz="1200" dirty="0">
                        <a:latin typeface="Acumin Pro"/>
                        <a:cs typeface="Acumin Pro"/>
                      </a:endParaRPr>
                    </a:p>
                  </a:txBody>
                  <a:tcPr marL="0" marR="0" marT="89535" marB="0"/>
                </a:tc>
                <a:extLst>
                  <a:ext uri="{0D108BD9-81ED-4DB2-BD59-A6C34878D82A}">
                    <a16:rowId xmlns:a16="http://schemas.microsoft.com/office/drawing/2014/main" val="10001"/>
                  </a:ext>
                </a:extLst>
              </a:tr>
            </a:tbl>
          </a:graphicData>
        </a:graphic>
      </p:graphicFrame>
      <p:sp>
        <p:nvSpPr>
          <p:cNvPr id="9" name="Slide Number Placeholder 11">
            <a:extLst>
              <a:ext uri="{FF2B5EF4-FFF2-40B4-BE49-F238E27FC236}">
                <a16:creationId xmlns:a16="http://schemas.microsoft.com/office/drawing/2014/main" id="{E1992B5A-1EC5-3B48-A074-72EF9A0F8035}"/>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DISABILITY INSURANCE  |</a:t>
            </a:r>
            <a:r>
              <a:rPr lang="en-US" sz="1100">
                <a:latin typeface="Montserrat SemiBold" pitchFamily="2" charset="77"/>
              </a:rPr>
              <a:t>  </a:t>
            </a:r>
            <a:fld id="{4DBBDB27-A8C4-BA4E-8D2C-F67AC33D86A2}" type="slidenum">
              <a:rPr lang="en-US" sz="1100" smtClean="0">
                <a:latin typeface="Montserrat SemiBold" pitchFamily="2" charset="77"/>
              </a:rPr>
              <a:pPr algn="ctr"/>
              <a:t>24</a:t>
            </a:fld>
            <a:endParaRPr lang="en-US" sz="1100">
              <a:latin typeface="Montserrat SemiBold" pitchFamily="2" charset="77"/>
            </a:endParaRPr>
          </a:p>
        </p:txBody>
      </p:sp>
      <p:sp>
        <p:nvSpPr>
          <p:cNvPr id="11" name="object 2">
            <a:extLst>
              <a:ext uri="{FF2B5EF4-FFF2-40B4-BE49-F238E27FC236}">
                <a16:creationId xmlns:a16="http://schemas.microsoft.com/office/drawing/2014/main" id="{8BA773D8-1913-C78B-87E3-E7DC0FA7F34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3" name="Picture 12">
            <a:extLst>
              <a:ext uri="{FF2B5EF4-FFF2-40B4-BE49-F238E27FC236}">
                <a16:creationId xmlns:a16="http://schemas.microsoft.com/office/drawing/2014/main" id="{5C27C24B-2E4A-499E-B372-FEEB7ED6C2B7}"/>
              </a:ext>
            </a:extLst>
          </p:cNvPr>
          <p:cNvPicPr>
            <a:picLocks noChangeAspect="1"/>
          </p:cNvPicPr>
          <p:nvPr/>
        </p:nvPicPr>
        <p:blipFill>
          <a:blip r:embed="rId6"/>
          <a:stretch>
            <a:fillRect/>
          </a:stretch>
        </p:blipFill>
        <p:spPr>
          <a:xfrm>
            <a:off x="3511706" y="618381"/>
            <a:ext cx="264459" cy="264459"/>
          </a:xfrm>
          <a:prstGeom prst="rect">
            <a:avLst/>
          </a:prstGeom>
        </p:spPr>
      </p:pic>
      <p:grpSp>
        <p:nvGrpSpPr>
          <p:cNvPr id="18" name="Group 17">
            <a:extLst>
              <a:ext uri="{FF2B5EF4-FFF2-40B4-BE49-F238E27FC236}">
                <a16:creationId xmlns:a16="http://schemas.microsoft.com/office/drawing/2014/main" id="{2AC546E0-1DA4-78A1-8688-CCA81D69AEDD}"/>
              </a:ext>
            </a:extLst>
          </p:cNvPr>
          <p:cNvGrpSpPr/>
          <p:nvPr/>
        </p:nvGrpSpPr>
        <p:grpSpPr>
          <a:xfrm>
            <a:off x="3730434" y="7257569"/>
            <a:ext cx="3308531" cy="1219201"/>
            <a:chOff x="4167551" y="7090381"/>
            <a:chExt cx="3308531" cy="1219201"/>
          </a:xfrm>
        </p:grpSpPr>
        <p:sp>
          <p:nvSpPr>
            <p:cNvPr id="19" name="Flowchart: Off-page Connector 2">
              <a:extLst>
                <a:ext uri="{FF2B5EF4-FFF2-40B4-BE49-F238E27FC236}">
                  <a16:creationId xmlns:a16="http://schemas.microsoft.com/office/drawing/2014/main" id="{98DB5493-1CB7-E03C-2AC7-74EB5BF58777}"/>
                </a:ext>
              </a:extLst>
            </p:cNvPr>
            <p:cNvSpPr/>
            <p:nvPr/>
          </p:nvSpPr>
          <p:spPr>
            <a:xfrm rot="5400000">
              <a:off x="5212216" y="6045716"/>
              <a:ext cx="1219201" cy="3308531"/>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C3FE375-99FA-A5FA-3084-598A1CBBAA6B}"/>
                </a:ext>
              </a:extLst>
            </p:cNvPr>
            <p:cNvSpPr txBox="1"/>
            <p:nvPr/>
          </p:nvSpPr>
          <p:spPr>
            <a:xfrm>
              <a:off x="4683242" y="7330649"/>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Helps provide financial stability if you become unable to work due to injury or illness.</a:t>
              </a:r>
              <a:endParaRPr lang="en-US" sz="1400" dirty="0">
                <a:solidFill>
                  <a:srgbClr val="FFFFFF"/>
                </a:solidFill>
                <a:latin typeface="Acumin Pro"/>
              </a:endParaRPr>
            </a:p>
          </p:txBody>
        </p:sp>
      </p:grpSp>
      <p:pic>
        <p:nvPicPr>
          <p:cNvPr id="2" name="Picture 2" descr="UnitedHealthcare - AZ Care Network">
            <a:extLst>
              <a:ext uri="{FF2B5EF4-FFF2-40B4-BE49-F238E27FC236}">
                <a16:creationId xmlns:a16="http://schemas.microsoft.com/office/drawing/2014/main" id="{97C185D9-E398-B9F1-6CAA-C311221DF80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4A549CBA-E9FB-C088-B79D-7A9A72EFA93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71241"/>
    </mc:Choice>
    <mc:Fallback xmlns="">
      <p:transition spd="slow" advTm="71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7BC987F-1135-07E6-5317-CFA7113B7E5E}"/>
              </a:ext>
            </a:extLst>
          </p:cNvPr>
          <p:cNvGrpSpPr/>
          <p:nvPr/>
        </p:nvGrpSpPr>
        <p:grpSpPr>
          <a:xfrm>
            <a:off x="4223494" y="6160886"/>
            <a:ext cx="3061107" cy="3065078"/>
            <a:chOff x="1351264" y="6779483"/>
            <a:chExt cx="2070679" cy="2073365"/>
          </a:xfrm>
        </p:grpSpPr>
        <p:pic>
          <p:nvPicPr>
            <p:cNvPr id="6" name="Picture 5">
              <a:extLst>
                <a:ext uri="{FF2B5EF4-FFF2-40B4-BE49-F238E27FC236}">
                  <a16:creationId xmlns:a16="http://schemas.microsoft.com/office/drawing/2014/main" id="{C4B7CD69-086E-BC55-EC53-BD3C073A8A0D}"/>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7" name="Picture 6">
              <a:extLst>
                <a:ext uri="{FF2B5EF4-FFF2-40B4-BE49-F238E27FC236}">
                  <a16:creationId xmlns:a16="http://schemas.microsoft.com/office/drawing/2014/main" id="{0B3C236B-FFE7-7DA7-CBD3-AB147D3A294A}"/>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4" name="object 4">
            <a:extLst>
              <a:ext uri="{FF2B5EF4-FFF2-40B4-BE49-F238E27FC236}">
                <a16:creationId xmlns:a16="http://schemas.microsoft.com/office/drawing/2014/main" id="{D287D11B-D5C7-AA47-863A-6A7D1685C768}"/>
              </a:ext>
            </a:extLst>
          </p:cNvPr>
          <p:cNvSpPr txBox="1"/>
          <p:nvPr/>
        </p:nvSpPr>
        <p:spPr>
          <a:xfrm>
            <a:off x="596900" y="614982"/>
            <a:ext cx="6413500" cy="2303195"/>
          </a:xfrm>
          <a:prstGeom prst="rect">
            <a:avLst/>
          </a:prstGeom>
        </p:spPr>
        <p:txBody>
          <a:bodyPr vert="horz" wrap="square" lIns="0" tIns="12700" rIns="0" bIns="0" rtlCol="0">
            <a:spAutoFit/>
          </a:bodyPr>
          <a:lstStyle/>
          <a:p>
            <a:pPr marL="12700">
              <a:lnSpc>
                <a:spcPct val="100000"/>
              </a:lnSpc>
              <a:spcBef>
                <a:spcPts val="100"/>
              </a:spcBef>
            </a:pPr>
            <a:r>
              <a:rPr lang="en-US" sz="1800" b="1" dirty="0">
                <a:solidFill>
                  <a:srgbClr val="231F20"/>
                </a:solidFill>
                <a:latin typeface="Montserrat"/>
                <a:cs typeface="Montserrat"/>
              </a:rPr>
              <a:t>SUPPLEMENTAL INSURANCE PLANS</a:t>
            </a:r>
            <a:endParaRPr lang="en-US" sz="1200" dirty="0">
              <a:latin typeface="Acumin Pro" panose="020B0504020202020204" pitchFamily="34" charset="77"/>
              <a:cs typeface="Arial" panose="020B0604020202020204" pitchFamily="34" charset="0"/>
            </a:endParaRPr>
          </a:p>
          <a:p>
            <a:pPr marL="12700">
              <a:spcBef>
                <a:spcPts val="1000"/>
              </a:spcBef>
            </a:pPr>
            <a:r>
              <a:rPr lang="en-US" sz="1200" dirty="0">
                <a:latin typeface="Acumin Pro" panose="020B0504020202020204" pitchFamily="34" charset="77"/>
                <a:cs typeface="Arial" panose="020B0604020202020204" pitchFamily="34" charset="0"/>
              </a:rPr>
              <a:t>You have the option to enroll in critical illness, accident, and hospital insurance through UnitedHealthcare. These plans provide financial protection to you and your family members in cases of unexpected illness or injury—and can fill in gaps not covered by health insurance. You may purchase coverage for yourself, your spouse, and your dependent children under the age of 26. </a:t>
            </a:r>
            <a:endParaRPr lang="en-US" sz="1800" dirty="0">
              <a:latin typeface="Montserrat"/>
              <a:cs typeface="Montserrat"/>
            </a:endParaRPr>
          </a:p>
          <a:p>
            <a:pPr marL="12700">
              <a:spcBef>
                <a:spcPts val="100"/>
              </a:spcBef>
            </a:pPr>
            <a:endParaRPr lang="en-US" sz="1200" dirty="0">
              <a:latin typeface="Acumin Pro" panose="020B0504020202020204" pitchFamily="34" charset="77"/>
              <a:cs typeface="Arial" panose="020B0604020202020204" pitchFamily="34" charset="0"/>
            </a:endParaRPr>
          </a:p>
          <a:p>
            <a:pPr marL="12700">
              <a:spcBef>
                <a:spcPts val="100"/>
              </a:spcBef>
            </a:pPr>
            <a:r>
              <a:rPr lang="en-US" sz="1200" dirty="0">
                <a:latin typeface="Acumin Pro" panose="020B0504020202020204" pitchFamily="34" charset="77"/>
                <a:cs typeface="Arial" panose="020B0604020202020204" pitchFamily="34" charset="0"/>
              </a:rPr>
              <a:t>All three plans pay cash benefits that can be used for any expenses, including copays and deductibles, mortgage payments, groceries, utility bills, and day care. The money is yours to use—however you would like. </a:t>
            </a:r>
          </a:p>
          <a:p>
            <a:pPr marL="12700">
              <a:spcBef>
                <a:spcPts val="100"/>
              </a:spcBef>
            </a:pPr>
            <a:endParaRPr lang="en-US" sz="1200" dirty="0">
              <a:latin typeface="Acumin Pro" panose="020B0504020202020204" pitchFamily="34" charset="77"/>
              <a:cs typeface="Arial" panose="020B0604020202020204" pitchFamily="34" charset="0"/>
            </a:endParaRPr>
          </a:p>
        </p:txBody>
      </p:sp>
      <p:sp>
        <p:nvSpPr>
          <p:cNvPr id="8" name="Slide Number Placeholder 11">
            <a:extLst>
              <a:ext uri="{FF2B5EF4-FFF2-40B4-BE49-F238E27FC236}">
                <a16:creationId xmlns:a16="http://schemas.microsoft.com/office/drawing/2014/main" id="{AB1ECEE1-00B9-464C-8F75-F90CD2FA2D6D}"/>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SUPPLEMENTAL BENEFITS  |</a:t>
            </a:r>
            <a:r>
              <a:rPr lang="en-US" sz="1100">
                <a:latin typeface="Montserrat SemiBold" pitchFamily="2" charset="77"/>
              </a:rPr>
              <a:t>  </a:t>
            </a:r>
            <a:fld id="{4DBBDB27-A8C4-BA4E-8D2C-F67AC33D86A2}" type="slidenum">
              <a:rPr lang="en-US" sz="1100" smtClean="0">
                <a:latin typeface="Montserrat SemiBold" pitchFamily="2" charset="77"/>
              </a:rPr>
              <a:pPr algn="ctr"/>
              <a:t>25</a:t>
            </a:fld>
            <a:endParaRPr lang="en-US" sz="1100">
              <a:latin typeface="Montserrat SemiBold" pitchFamily="2" charset="77"/>
            </a:endParaRPr>
          </a:p>
        </p:txBody>
      </p:sp>
      <p:graphicFrame>
        <p:nvGraphicFramePr>
          <p:cNvPr id="12" name="object 6">
            <a:extLst>
              <a:ext uri="{FF2B5EF4-FFF2-40B4-BE49-F238E27FC236}">
                <a16:creationId xmlns:a16="http://schemas.microsoft.com/office/drawing/2014/main" id="{46C99A71-2E42-9C4B-A2B0-28E590E7D15C}"/>
              </a:ext>
            </a:extLst>
          </p:cNvPr>
          <p:cNvGraphicFramePr>
            <a:graphicFrameLocks noGrp="1"/>
          </p:cNvGraphicFramePr>
          <p:nvPr>
            <p:extLst>
              <p:ext uri="{D42A27DB-BD31-4B8C-83A1-F6EECF244321}">
                <p14:modId xmlns:p14="http://schemas.microsoft.com/office/powerpoint/2010/main" val="3268067210"/>
              </p:ext>
            </p:extLst>
          </p:nvPr>
        </p:nvGraphicFramePr>
        <p:xfrm>
          <a:off x="609601" y="5394898"/>
          <a:ext cx="6553199" cy="1143000"/>
        </p:xfrm>
        <a:graphic>
          <a:graphicData uri="http://schemas.openxmlformats.org/drawingml/2006/table">
            <a:tbl>
              <a:tblPr firstRow="1" bandRow="1">
                <a:tableStyleId>{2D5ABB26-0587-4C30-8999-92F81FD0307C}</a:tableStyleId>
              </a:tblPr>
              <a:tblGrid>
                <a:gridCol w="6553199">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lang="en-US" sz="1200" b="1" spc="-5" dirty="0">
                          <a:solidFill>
                            <a:srgbClr val="FFFFFF"/>
                          </a:solidFill>
                          <a:latin typeface="Acumin Pro"/>
                          <a:cs typeface="Acumin Pro"/>
                        </a:rPr>
                        <a:t>Hospital Insurance</a:t>
                      </a:r>
                      <a:endParaRPr sz="1200" dirty="0">
                        <a:latin typeface="Acumin Pro"/>
                        <a:cs typeface="Acumin Pro"/>
                      </a:endParaRPr>
                    </a:p>
                  </a:txBody>
                  <a:tcPr marL="0" marR="0" marT="48260" marB="0">
                    <a:solidFill>
                      <a:srgbClr val="FFC000"/>
                    </a:solidFill>
                  </a:tcPr>
                </a:tc>
                <a:extLst>
                  <a:ext uri="{0D108BD9-81ED-4DB2-BD59-A6C34878D82A}">
                    <a16:rowId xmlns:a16="http://schemas.microsoft.com/office/drawing/2014/main" val="10000"/>
                  </a:ext>
                </a:extLst>
              </a:tr>
              <a:tr h="853440">
                <a:tc>
                  <a:txBody>
                    <a:bodyPr/>
                    <a:lstStyle/>
                    <a:p>
                      <a:pPr marL="210312" marR="574675" indent="-118872">
                        <a:lnSpc>
                          <a:spcPct val="100000"/>
                        </a:lnSpc>
                        <a:buChar char="•"/>
                        <a:tabLst>
                          <a:tab pos="203200" algn="l"/>
                        </a:tabLst>
                      </a:pPr>
                      <a:r>
                        <a:rPr lang="en-US" sz="1200" spc="-5" dirty="0">
                          <a:solidFill>
                            <a:srgbClr val="231F20"/>
                          </a:solidFill>
                          <a:latin typeface="Acumin Pro"/>
                          <a:cs typeface="Acumin Pro"/>
                        </a:rPr>
                        <a:t>Pays you a set amount for a hospital admission.</a:t>
                      </a:r>
                    </a:p>
                    <a:p>
                      <a:pPr marL="210312" marR="574675" lvl="0" indent="-118872" algn="l" defTabSz="777240" rtl="0" eaLnBrk="1" fontAlgn="auto" latinLnBrk="0" hangingPunct="1">
                        <a:lnSpc>
                          <a:spcPct val="100000"/>
                        </a:lnSpc>
                        <a:spcBef>
                          <a:spcPts val="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includes a $50 Wellness Benefit if you receive an eligible screening. </a:t>
                      </a:r>
                    </a:p>
                  </a:txBody>
                  <a:tcPr marL="0" marR="0" marT="89535" marB="0"/>
                </a:tc>
                <a:extLst>
                  <a:ext uri="{0D108BD9-81ED-4DB2-BD59-A6C34878D82A}">
                    <a16:rowId xmlns:a16="http://schemas.microsoft.com/office/drawing/2014/main" val="10001"/>
                  </a:ext>
                </a:extLst>
              </a:tr>
            </a:tbl>
          </a:graphicData>
        </a:graphic>
      </p:graphicFrame>
      <p:graphicFrame>
        <p:nvGraphicFramePr>
          <p:cNvPr id="17" name="object 7">
            <a:extLst>
              <a:ext uri="{FF2B5EF4-FFF2-40B4-BE49-F238E27FC236}">
                <a16:creationId xmlns:a16="http://schemas.microsoft.com/office/drawing/2014/main" id="{1CDFFAC6-47CE-8F48-9B8D-308FF35DBEC4}"/>
              </a:ext>
            </a:extLst>
          </p:cNvPr>
          <p:cNvGraphicFramePr>
            <a:graphicFrameLocks noGrp="1"/>
          </p:cNvGraphicFramePr>
          <p:nvPr>
            <p:extLst>
              <p:ext uri="{D42A27DB-BD31-4B8C-83A1-F6EECF244321}">
                <p14:modId xmlns:p14="http://schemas.microsoft.com/office/powerpoint/2010/main" val="4046879683"/>
              </p:ext>
            </p:extLst>
          </p:nvPr>
        </p:nvGraphicFramePr>
        <p:xfrm>
          <a:off x="584837" y="2935096"/>
          <a:ext cx="6562722" cy="1677035"/>
        </p:xfrm>
        <a:graphic>
          <a:graphicData uri="http://schemas.openxmlformats.org/drawingml/2006/table">
            <a:tbl>
              <a:tblPr firstRow="1" bandRow="1">
                <a:tableStyleId>{2D5ABB26-0587-4C30-8999-92F81FD0307C}</a:tableStyleId>
              </a:tblPr>
              <a:tblGrid>
                <a:gridCol w="6562722">
                  <a:extLst>
                    <a:ext uri="{9D8B030D-6E8A-4147-A177-3AD203B41FA5}">
                      <a16:colId xmlns:a16="http://schemas.microsoft.com/office/drawing/2014/main" val="20000"/>
                    </a:ext>
                  </a:extLst>
                </a:gridCol>
              </a:tblGrid>
              <a:tr h="190914">
                <a:tc>
                  <a:txBody>
                    <a:bodyPr/>
                    <a:lstStyle/>
                    <a:p>
                      <a:pPr marL="63500">
                        <a:lnSpc>
                          <a:spcPct val="100000"/>
                        </a:lnSpc>
                        <a:spcBef>
                          <a:spcPts val="380"/>
                        </a:spcBef>
                      </a:pPr>
                      <a:r>
                        <a:rPr lang="en-US" sz="1200" b="1" dirty="0">
                          <a:solidFill>
                            <a:srgbClr val="FFFFFF"/>
                          </a:solidFill>
                          <a:latin typeface="Acumin Pro"/>
                          <a:cs typeface="Acumin Pro"/>
                        </a:rPr>
                        <a:t>Critical Illness Insurance</a:t>
                      </a:r>
                      <a:endParaRPr sz="1200" dirty="0">
                        <a:latin typeface="Acumin Pro"/>
                        <a:cs typeface="Acumin Pro"/>
                      </a:endParaRPr>
                    </a:p>
                  </a:txBody>
                  <a:tcPr marL="0" marR="0" marT="48260" marB="0">
                    <a:solidFill>
                      <a:srgbClr val="00B3E3"/>
                    </a:solidFill>
                  </a:tcPr>
                </a:tc>
                <a:extLst>
                  <a:ext uri="{0D108BD9-81ED-4DB2-BD59-A6C34878D82A}">
                    <a16:rowId xmlns:a16="http://schemas.microsoft.com/office/drawing/2014/main" val="10000"/>
                  </a:ext>
                </a:extLst>
              </a:tr>
              <a:tr h="1194265">
                <a:tc>
                  <a:txBody>
                    <a:bodyPr/>
                    <a:lstStyle/>
                    <a:p>
                      <a:pPr marL="210312" marR="574675" indent="-118872">
                        <a:lnSpc>
                          <a:spcPct val="100000"/>
                        </a:lnSpc>
                        <a:buChar char="•"/>
                        <a:tabLst>
                          <a:tab pos="203200" algn="l"/>
                        </a:tabLst>
                      </a:pPr>
                      <a:r>
                        <a:rPr lang="en-US" sz="1200" spc="-5" dirty="0">
                          <a:solidFill>
                            <a:srgbClr val="231F20"/>
                          </a:solidFill>
                          <a:latin typeface="Acumin Pro"/>
                          <a:ea typeface="+mn-ea"/>
                          <a:cs typeface="Acumin Pro"/>
                        </a:rPr>
                        <a:t>Pays you a cash benefit if you or a covered family member are diagnosed with a specific critical illnesses.</a:t>
                      </a:r>
                    </a:p>
                    <a:p>
                      <a:pPr marL="210312" marR="574675" indent="-118872">
                        <a:lnSpc>
                          <a:spcPct val="100000"/>
                        </a:lnSpc>
                        <a:spcBef>
                          <a:spcPts val="200"/>
                        </a:spcBef>
                        <a:buChar char="•"/>
                        <a:tabLst>
                          <a:tab pos="203200" algn="l"/>
                        </a:tabLst>
                      </a:pPr>
                      <a:r>
                        <a:rPr lang="en-US" sz="1200" spc="-5" dirty="0">
                          <a:solidFill>
                            <a:srgbClr val="231F20"/>
                          </a:solidFill>
                          <a:latin typeface="Acumin Pro"/>
                          <a:ea typeface="+mn-ea"/>
                          <a:cs typeface="Acumin Pro"/>
                        </a:rPr>
                        <a:t>Examples of a critical illness: heart attack, coronary artery disease, stroke, major organ failure, and cancer.</a:t>
                      </a:r>
                    </a:p>
                    <a:p>
                      <a:pPr marL="210312" marR="574675" lvl="0" indent="-118872" algn="l" defTabSz="777240" rtl="0" eaLnBrk="1" fontAlgn="auto" latinLnBrk="0" hangingPunct="1">
                        <a:lnSpc>
                          <a:spcPct val="100000"/>
                        </a:lnSpc>
                        <a:spcBef>
                          <a:spcPts val="20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has off the job coverage and includes a $50 Wellness Benefit if you receive an eligible screening. </a:t>
                      </a:r>
                    </a:p>
                    <a:p>
                      <a:pPr marL="210312" marR="574675" indent="-118872">
                        <a:lnSpc>
                          <a:spcPct val="100000"/>
                        </a:lnSpc>
                        <a:spcBef>
                          <a:spcPts val="200"/>
                        </a:spcBef>
                        <a:buChar char="•"/>
                        <a:tabLst>
                          <a:tab pos="203200" algn="l"/>
                        </a:tabLst>
                      </a:pPr>
                      <a:endParaRPr lang="en-US" sz="1200" spc="-5" dirty="0">
                        <a:solidFill>
                          <a:srgbClr val="231F20"/>
                        </a:solidFill>
                        <a:latin typeface="Acumin Pro"/>
                        <a:ea typeface="+mn-ea"/>
                        <a:cs typeface="Acumin Pro"/>
                      </a:endParaRPr>
                    </a:p>
                  </a:txBody>
                  <a:tcPr marL="0" marR="0" marT="89535" marB="0"/>
                </a:tc>
                <a:extLst>
                  <a:ext uri="{0D108BD9-81ED-4DB2-BD59-A6C34878D82A}">
                    <a16:rowId xmlns:a16="http://schemas.microsoft.com/office/drawing/2014/main" val="10001"/>
                  </a:ext>
                </a:extLst>
              </a:tr>
            </a:tbl>
          </a:graphicData>
        </a:graphic>
      </p:graphicFrame>
      <p:graphicFrame>
        <p:nvGraphicFramePr>
          <p:cNvPr id="18" name="object 7">
            <a:extLst>
              <a:ext uri="{FF2B5EF4-FFF2-40B4-BE49-F238E27FC236}">
                <a16:creationId xmlns:a16="http://schemas.microsoft.com/office/drawing/2014/main" id="{BCEB8FA4-065C-3949-BE37-ABE8C89E1FF0}"/>
              </a:ext>
            </a:extLst>
          </p:cNvPr>
          <p:cNvGraphicFramePr>
            <a:graphicFrameLocks noGrp="1"/>
          </p:cNvGraphicFramePr>
          <p:nvPr>
            <p:extLst>
              <p:ext uri="{D42A27DB-BD31-4B8C-83A1-F6EECF244321}">
                <p14:modId xmlns:p14="http://schemas.microsoft.com/office/powerpoint/2010/main" val="739110958"/>
              </p:ext>
            </p:extLst>
          </p:nvPr>
        </p:nvGraphicFramePr>
        <p:xfrm>
          <a:off x="594360" y="4438073"/>
          <a:ext cx="6524623" cy="1095563"/>
        </p:xfrm>
        <a:graphic>
          <a:graphicData uri="http://schemas.openxmlformats.org/drawingml/2006/table">
            <a:tbl>
              <a:tblPr firstRow="1" bandRow="1">
                <a:tableStyleId>{2D5ABB26-0587-4C30-8999-92F81FD0307C}</a:tableStyleId>
              </a:tblPr>
              <a:tblGrid>
                <a:gridCol w="6524623">
                  <a:extLst>
                    <a:ext uri="{9D8B030D-6E8A-4147-A177-3AD203B41FA5}">
                      <a16:colId xmlns:a16="http://schemas.microsoft.com/office/drawing/2014/main" val="20000"/>
                    </a:ext>
                  </a:extLst>
                </a:gridCol>
              </a:tblGrid>
              <a:tr h="274508">
                <a:tc>
                  <a:txBody>
                    <a:bodyPr/>
                    <a:lstStyle/>
                    <a:p>
                      <a:pPr marL="63500">
                        <a:lnSpc>
                          <a:spcPct val="100000"/>
                        </a:lnSpc>
                        <a:spcBef>
                          <a:spcPts val="380"/>
                        </a:spcBef>
                      </a:pPr>
                      <a:r>
                        <a:rPr lang="en-US" sz="1200" b="1" dirty="0">
                          <a:solidFill>
                            <a:srgbClr val="FFFFFF"/>
                          </a:solidFill>
                          <a:latin typeface="Acumin Pro"/>
                          <a:cs typeface="Acumin Pro"/>
                        </a:rPr>
                        <a:t>Accident Insurance</a:t>
                      </a:r>
                      <a:endParaRPr sz="1200" dirty="0">
                        <a:latin typeface="Acumin Pro"/>
                        <a:cs typeface="Acumin Pro"/>
                      </a:endParaRPr>
                    </a:p>
                  </a:txBody>
                  <a:tcPr marL="0" marR="0" marT="48260" marB="0" anchor="ctr">
                    <a:solidFill>
                      <a:srgbClr val="6CAE8B"/>
                    </a:solidFill>
                  </a:tcPr>
                </a:tc>
                <a:extLst>
                  <a:ext uri="{0D108BD9-81ED-4DB2-BD59-A6C34878D82A}">
                    <a16:rowId xmlns:a16="http://schemas.microsoft.com/office/drawing/2014/main" val="10000"/>
                  </a:ext>
                </a:extLst>
              </a:tr>
              <a:tr h="708461">
                <a:tc>
                  <a:txBody>
                    <a:bodyPr/>
                    <a:lstStyle/>
                    <a:p>
                      <a:pPr marL="210312" marR="0" lvl="0" indent="-118872" defTabSz="914400" eaLnBrk="1" fontAlgn="auto" latinLnBrk="0" hangingPunct="1">
                        <a:lnSpc>
                          <a:spcPct val="100000"/>
                        </a:lnSpc>
                        <a:spcBef>
                          <a:spcPts val="0"/>
                        </a:spcBef>
                        <a:spcAft>
                          <a:spcPts val="0"/>
                        </a:spcAft>
                        <a:buClrTx/>
                        <a:buSzTx/>
                        <a:buFontTx/>
                        <a:buChar char="•"/>
                        <a:tabLst>
                          <a:tab pos="203200" algn="l"/>
                        </a:tabLst>
                        <a:defRPr/>
                      </a:pPr>
                      <a:r>
                        <a:rPr lang="en-US" sz="1200" dirty="0">
                          <a:latin typeface="Acumin Pro" panose="020B0504020202020204" pitchFamily="34" charset="77"/>
                          <a:cs typeface="Arial" panose="020B0604020202020204" pitchFamily="34" charset="0"/>
                        </a:rPr>
                        <a:t>Pays you a cash benefit if you or a covered family member is injured in an accident.</a:t>
                      </a:r>
                    </a:p>
                    <a:p>
                      <a:pPr marL="210312" marR="0" lvl="0" indent="-118872" algn="l" defTabSz="914400" rtl="0" eaLnBrk="1" fontAlgn="auto" latinLnBrk="0" hangingPunct="1">
                        <a:lnSpc>
                          <a:spcPct val="100000"/>
                        </a:lnSpc>
                        <a:spcBef>
                          <a:spcPts val="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has off the job coverage and includes a $50 Wellness Benefit if you receive an eligible screening. </a:t>
                      </a:r>
                    </a:p>
                    <a:p>
                      <a:pPr marL="91440" marR="0" lvl="0" indent="0" defTabSz="914400" eaLnBrk="1" fontAlgn="auto" latinLnBrk="0" hangingPunct="1">
                        <a:lnSpc>
                          <a:spcPct val="100000"/>
                        </a:lnSpc>
                        <a:spcBef>
                          <a:spcPts val="0"/>
                        </a:spcBef>
                        <a:spcAft>
                          <a:spcPts val="0"/>
                        </a:spcAft>
                        <a:buClrTx/>
                        <a:buSzTx/>
                        <a:buFontTx/>
                        <a:buNone/>
                        <a:tabLst>
                          <a:tab pos="203200" algn="l"/>
                        </a:tabLst>
                        <a:defRPr/>
                      </a:pPr>
                      <a:endParaRPr lang="en-US" sz="1200" dirty="0">
                        <a:latin typeface="Acumin Pro" panose="020B0504020202020204" pitchFamily="34" charset="77"/>
                        <a:cs typeface="Arial" panose="020B0604020202020204" pitchFamily="34" charset="0"/>
                      </a:endParaRPr>
                    </a:p>
                  </a:txBody>
                  <a:tcPr marL="0" marR="0" marT="89535" marB="0"/>
                </a:tc>
                <a:extLst>
                  <a:ext uri="{0D108BD9-81ED-4DB2-BD59-A6C34878D82A}">
                    <a16:rowId xmlns:a16="http://schemas.microsoft.com/office/drawing/2014/main" val="10001"/>
                  </a:ext>
                </a:extLst>
              </a:tr>
            </a:tbl>
          </a:graphicData>
        </a:graphic>
      </p:graphicFrame>
      <p:sp>
        <p:nvSpPr>
          <p:cNvPr id="2" name="object 2">
            <a:extLst>
              <a:ext uri="{FF2B5EF4-FFF2-40B4-BE49-F238E27FC236}">
                <a16:creationId xmlns:a16="http://schemas.microsoft.com/office/drawing/2014/main" id="{D36ABEE3-EC4A-1556-BA34-9C40A6E1B162}"/>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D50BC982-F84B-B085-8D47-B9D8D77721B5}"/>
              </a:ext>
            </a:extLst>
          </p:cNvPr>
          <p:cNvPicPr>
            <a:picLocks noChangeAspect="1"/>
          </p:cNvPicPr>
          <p:nvPr/>
        </p:nvPicPr>
        <p:blipFill>
          <a:blip r:embed="rId6"/>
          <a:stretch>
            <a:fillRect/>
          </a:stretch>
        </p:blipFill>
        <p:spPr>
          <a:xfrm>
            <a:off x="5013325" y="627682"/>
            <a:ext cx="235347" cy="235347"/>
          </a:xfrm>
          <a:prstGeom prst="rect">
            <a:avLst/>
          </a:prstGeom>
        </p:spPr>
      </p:pic>
      <p:grpSp>
        <p:nvGrpSpPr>
          <p:cNvPr id="10" name="Group 9">
            <a:extLst>
              <a:ext uri="{FF2B5EF4-FFF2-40B4-BE49-F238E27FC236}">
                <a16:creationId xmlns:a16="http://schemas.microsoft.com/office/drawing/2014/main" id="{AF257C87-6C92-DCC8-9125-E29FD8448752}"/>
              </a:ext>
            </a:extLst>
          </p:cNvPr>
          <p:cNvGrpSpPr/>
          <p:nvPr/>
        </p:nvGrpSpPr>
        <p:grpSpPr>
          <a:xfrm>
            <a:off x="1419859" y="7217030"/>
            <a:ext cx="3257404" cy="1169551"/>
            <a:chOff x="483162" y="7822049"/>
            <a:chExt cx="3257404" cy="1169551"/>
          </a:xfrm>
        </p:grpSpPr>
        <p:sp>
          <p:nvSpPr>
            <p:cNvPr id="11" name="Flowchart: Off-page Connector 2">
              <a:extLst>
                <a:ext uri="{FF2B5EF4-FFF2-40B4-BE49-F238E27FC236}">
                  <a16:creationId xmlns:a16="http://schemas.microsoft.com/office/drawing/2014/main" id="{C8E00C53-BE04-2353-34C4-95E227F09E1A}"/>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CAC3DFC-0693-6645-D5FF-EAC9258ACA26}"/>
                </a:ext>
              </a:extLst>
            </p:cNvPr>
            <p:cNvSpPr txBox="1"/>
            <p:nvPr/>
          </p:nvSpPr>
          <p:spPr>
            <a:xfrm>
              <a:off x="620203" y="7929771"/>
              <a:ext cx="237159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Cash benefits to help pay for any of </a:t>
              </a:r>
              <a:r>
                <a:rPr lang="en-US" sz="1400" b="1" dirty="0" err="1">
                  <a:solidFill>
                    <a:srgbClr val="FFFFFF"/>
                  </a:solidFill>
                  <a:latin typeface="Acumin Pro"/>
                </a:rPr>
                <a:t>lifes</a:t>
              </a:r>
              <a:r>
                <a:rPr lang="en-US" sz="1400" b="1" dirty="0">
                  <a:solidFill>
                    <a:srgbClr val="FFFFFF"/>
                  </a:solidFill>
                  <a:latin typeface="Acumin Pro"/>
                </a:rPr>
                <a:t> expenses: medical, groceries, utilities, day care, etc.</a:t>
              </a:r>
              <a:endParaRPr lang="en-US" sz="1400" dirty="0">
                <a:solidFill>
                  <a:srgbClr val="FFFFFF"/>
                </a:solidFill>
                <a:latin typeface="Acumin Pro"/>
              </a:endParaRPr>
            </a:p>
          </p:txBody>
        </p:sp>
      </p:grpSp>
      <p:pic>
        <p:nvPicPr>
          <p:cNvPr id="9" name="Picture 2" descr="UnitedHealthcare - AZ Care Network">
            <a:extLst>
              <a:ext uri="{FF2B5EF4-FFF2-40B4-BE49-F238E27FC236}">
                <a16:creationId xmlns:a16="http://schemas.microsoft.com/office/drawing/2014/main" id="{D0AC924B-EFB4-F6B8-938F-F31C560F8B7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15" name="Audio 14">
            <a:hlinkClick r:id="" action="ppaction://media"/>
            <a:extLst>
              <a:ext uri="{FF2B5EF4-FFF2-40B4-BE49-F238E27FC236}">
                <a16:creationId xmlns:a16="http://schemas.microsoft.com/office/drawing/2014/main" id="{C5FC502D-3AE5-4CD9-1B8D-4505C6CD8445}"/>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764721290"/>
      </p:ext>
    </p:extLst>
  </p:cSld>
  <p:clrMapOvr>
    <a:masterClrMapping/>
  </p:clrMapOvr>
  <mc:AlternateContent xmlns:mc="http://schemas.openxmlformats.org/markup-compatibility/2006" xmlns:p14="http://schemas.microsoft.com/office/powerpoint/2010/main">
    <mc:Choice Requires="p14">
      <p:transition spd="slow" p14:dur="2000" advTm="49925"/>
    </mc:Choice>
    <mc:Fallback xmlns="">
      <p:transition spd="slow" advTm="49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4FF30-7169-1B6C-6C73-AA431C238D0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54C1D83-9F3E-2528-E4F3-1EBF71A0B641}"/>
              </a:ext>
            </a:extLst>
          </p:cNvPr>
          <p:cNvGrpSpPr/>
          <p:nvPr/>
        </p:nvGrpSpPr>
        <p:grpSpPr>
          <a:xfrm>
            <a:off x="4428208" y="6703002"/>
            <a:ext cx="2856393" cy="2860098"/>
            <a:chOff x="1351264" y="6779483"/>
            <a:chExt cx="2070679" cy="2073365"/>
          </a:xfrm>
        </p:grpSpPr>
        <p:pic>
          <p:nvPicPr>
            <p:cNvPr id="6" name="Picture 5">
              <a:extLst>
                <a:ext uri="{FF2B5EF4-FFF2-40B4-BE49-F238E27FC236}">
                  <a16:creationId xmlns:a16="http://schemas.microsoft.com/office/drawing/2014/main" id="{E4033935-8DD5-AA5D-6421-13436B504A80}"/>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7" name="Picture 6">
              <a:extLst>
                <a:ext uri="{FF2B5EF4-FFF2-40B4-BE49-F238E27FC236}">
                  <a16:creationId xmlns:a16="http://schemas.microsoft.com/office/drawing/2014/main" id="{1EC76B2E-F557-3FBF-8D05-98BB5C1DB4F2}"/>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4" name="object 4">
            <a:extLst>
              <a:ext uri="{FF2B5EF4-FFF2-40B4-BE49-F238E27FC236}">
                <a16:creationId xmlns:a16="http://schemas.microsoft.com/office/drawing/2014/main" id="{09536233-D1CE-C4CB-34EB-FFE1BF5562F0}"/>
              </a:ext>
            </a:extLst>
          </p:cNvPr>
          <p:cNvSpPr txBox="1"/>
          <p:nvPr/>
        </p:nvSpPr>
        <p:spPr>
          <a:xfrm>
            <a:off x="596900" y="614982"/>
            <a:ext cx="6413500" cy="3203441"/>
          </a:xfrm>
          <a:prstGeom prst="rect">
            <a:avLst/>
          </a:prstGeom>
        </p:spPr>
        <p:txBody>
          <a:bodyPr vert="horz" wrap="square" lIns="0" tIns="12700" rIns="0" bIns="0" rtlCol="0">
            <a:spAutoFit/>
          </a:bodyPr>
          <a:lstStyle/>
          <a:p>
            <a:pPr marL="12700">
              <a:lnSpc>
                <a:spcPct val="100000"/>
              </a:lnSpc>
              <a:spcBef>
                <a:spcPts val="100"/>
              </a:spcBef>
            </a:pPr>
            <a:r>
              <a:rPr lang="en-US" sz="1800" b="1" dirty="0">
                <a:solidFill>
                  <a:srgbClr val="231F20"/>
                </a:solidFill>
                <a:latin typeface="Montserrat"/>
                <a:cs typeface="Montserrat"/>
              </a:rPr>
              <a:t>401(k) RETIREMENT PLAN</a:t>
            </a:r>
            <a:endParaRPr lang="en-US" sz="1200" dirty="0">
              <a:latin typeface="Acumin Pro" panose="020B0504020202020204" pitchFamily="34" charset="77"/>
              <a:cs typeface="Arial" panose="020B0604020202020204" pitchFamily="34" charset="0"/>
            </a:endParaRPr>
          </a:p>
          <a:p>
            <a:pPr marL="12700">
              <a:spcBef>
                <a:spcPts val="1000"/>
              </a:spcBef>
            </a:pPr>
            <a:r>
              <a:rPr lang="en-US" sz="1200" dirty="0">
                <a:latin typeface="Acumin Pro" panose="020B0504020202020204" pitchFamily="34" charset="77"/>
                <a:cs typeface="Arial" panose="020B0604020202020204" pitchFamily="34" charset="0"/>
              </a:rPr>
              <a:t>Kurtz Bros offers a 401(k) Retirement Plan for its employees managed through Voya. All employees age 20 and older are eligible to participate effective the first of the month following 60 days of employment. The company will provide a matching contribution of 50% of the employee’s contribution up to a maximum of 8%. (If you contribute 8%, the company will match 4%.)</a:t>
            </a:r>
          </a:p>
          <a:p>
            <a:pPr marL="12700">
              <a:spcBef>
                <a:spcPts val="1000"/>
              </a:spcBef>
            </a:pPr>
            <a:r>
              <a:rPr lang="en-US" sz="1200" dirty="0">
                <a:latin typeface="Acumin Pro" panose="020B0504020202020204" pitchFamily="34" charset="77"/>
                <a:cs typeface="Arial" panose="020B0604020202020204" pitchFamily="34" charset="0"/>
              </a:rPr>
              <a:t>The plan allows for both pre-tax and Roth post-tax employee contributions. Annual contribution limits are set by the IRS and are subject to change. </a:t>
            </a:r>
          </a:p>
          <a:p>
            <a:pPr marL="12700">
              <a:spcBef>
                <a:spcPts val="1000"/>
              </a:spcBef>
            </a:pPr>
            <a:r>
              <a:rPr lang="en-US" sz="1200" dirty="0">
                <a:latin typeface="Acumin Pro" panose="020B0504020202020204" pitchFamily="34" charset="77"/>
                <a:cs typeface="Arial" panose="020B0604020202020204" pitchFamily="34" charset="0"/>
              </a:rPr>
              <a:t>If you choose not to enroll by selecting your own contribution percentage and not opt out of the automatic election, you will automatically be enrolled into a Vanguard Target Retirement fund at a 3% deferral rate. You may change your contributions any time.</a:t>
            </a:r>
          </a:p>
          <a:p>
            <a:pPr marL="12700">
              <a:spcBef>
                <a:spcPts val="1000"/>
              </a:spcBef>
            </a:pPr>
            <a:r>
              <a:rPr lang="en-US" sz="1200" dirty="0">
                <a:latin typeface="Acumin Pro" panose="020B0504020202020204" pitchFamily="34" charset="77"/>
                <a:cs typeface="Arial" panose="020B0604020202020204" pitchFamily="34" charset="0"/>
              </a:rPr>
              <a:t>Money from other qualified plans is accepted once you have met the plans eligibility requirements. Employee contributions are 100% vested. Employer Matching Contributions are vested based on years of service: </a:t>
            </a:r>
          </a:p>
        </p:txBody>
      </p:sp>
      <p:sp>
        <p:nvSpPr>
          <p:cNvPr id="8" name="Slide Number Placeholder 11">
            <a:extLst>
              <a:ext uri="{FF2B5EF4-FFF2-40B4-BE49-F238E27FC236}">
                <a16:creationId xmlns:a16="http://schemas.microsoft.com/office/drawing/2014/main" id="{1F5059F3-A2AA-BC4A-26B1-1055482408DB}"/>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SUPPLEMENTAL BENEFITS  |</a:t>
            </a:r>
            <a:r>
              <a:rPr lang="en-US" sz="1100">
                <a:latin typeface="Montserrat SemiBold" pitchFamily="2" charset="77"/>
              </a:rPr>
              <a:t>  </a:t>
            </a:r>
            <a:fld id="{4DBBDB27-A8C4-BA4E-8D2C-F67AC33D86A2}" type="slidenum">
              <a:rPr lang="en-US" sz="1100" smtClean="0">
                <a:latin typeface="Montserrat SemiBold" pitchFamily="2" charset="77"/>
              </a:rPr>
              <a:pPr algn="ctr"/>
              <a:t>26</a:t>
            </a:fld>
            <a:endParaRPr lang="en-US" sz="1100">
              <a:latin typeface="Montserrat SemiBold" pitchFamily="2" charset="77"/>
            </a:endParaRPr>
          </a:p>
        </p:txBody>
      </p:sp>
      <p:sp>
        <p:nvSpPr>
          <p:cNvPr id="2" name="object 2">
            <a:extLst>
              <a:ext uri="{FF2B5EF4-FFF2-40B4-BE49-F238E27FC236}">
                <a16:creationId xmlns:a16="http://schemas.microsoft.com/office/drawing/2014/main" id="{10838B7D-D269-BFAE-B9A2-EA6534ED36B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8242CA84-2F3E-16E1-321E-491B4730E0DA}"/>
              </a:ext>
            </a:extLst>
          </p:cNvPr>
          <p:cNvPicPr>
            <a:picLocks noChangeAspect="1"/>
          </p:cNvPicPr>
          <p:nvPr/>
        </p:nvPicPr>
        <p:blipFill>
          <a:blip r:embed="rId6"/>
          <a:stretch>
            <a:fillRect/>
          </a:stretch>
        </p:blipFill>
        <p:spPr>
          <a:xfrm>
            <a:off x="3768525" y="627682"/>
            <a:ext cx="235347" cy="235347"/>
          </a:xfrm>
          <a:prstGeom prst="rect">
            <a:avLst/>
          </a:prstGeom>
        </p:spPr>
      </p:pic>
      <p:grpSp>
        <p:nvGrpSpPr>
          <p:cNvPr id="10" name="Group 9">
            <a:extLst>
              <a:ext uri="{FF2B5EF4-FFF2-40B4-BE49-F238E27FC236}">
                <a16:creationId xmlns:a16="http://schemas.microsoft.com/office/drawing/2014/main" id="{467EF543-2E20-88E6-B635-0D4442F36CE3}"/>
              </a:ext>
            </a:extLst>
          </p:cNvPr>
          <p:cNvGrpSpPr/>
          <p:nvPr/>
        </p:nvGrpSpPr>
        <p:grpSpPr>
          <a:xfrm>
            <a:off x="1295400" y="7558423"/>
            <a:ext cx="3257404" cy="1169551"/>
            <a:chOff x="483162" y="7822049"/>
            <a:chExt cx="3257404" cy="1169551"/>
          </a:xfrm>
        </p:grpSpPr>
        <p:sp>
          <p:nvSpPr>
            <p:cNvPr id="11" name="Flowchart: Off-page Connector 2">
              <a:extLst>
                <a:ext uri="{FF2B5EF4-FFF2-40B4-BE49-F238E27FC236}">
                  <a16:creationId xmlns:a16="http://schemas.microsoft.com/office/drawing/2014/main" id="{532040D8-CED2-540D-79BC-B8DB8BC19B7B}"/>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96A452A-1690-385B-3D63-BB8D16278A6A}"/>
                </a:ext>
              </a:extLst>
            </p:cNvPr>
            <p:cNvSpPr txBox="1"/>
            <p:nvPr/>
          </p:nvSpPr>
          <p:spPr>
            <a:xfrm>
              <a:off x="620203" y="8037493"/>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Eligibility begins the first of the month following 60 days of employment. </a:t>
              </a:r>
              <a:endParaRPr lang="en-US" sz="1400" dirty="0">
                <a:solidFill>
                  <a:srgbClr val="FFFFFF"/>
                </a:solidFill>
                <a:latin typeface="Acumin Pro"/>
              </a:endParaRPr>
            </a:p>
          </p:txBody>
        </p:sp>
      </p:grpSp>
      <p:graphicFrame>
        <p:nvGraphicFramePr>
          <p:cNvPr id="14" name="Table 13">
            <a:extLst>
              <a:ext uri="{FF2B5EF4-FFF2-40B4-BE49-F238E27FC236}">
                <a16:creationId xmlns:a16="http://schemas.microsoft.com/office/drawing/2014/main" id="{D2CC563E-B833-525E-A982-D327CB858BC9}"/>
              </a:ext>
            </a:extLst>
          </p:cNvPr>
          <p:cNvGraphicFramePr>
            <a:graphicFrameLocks noGrp="1"/>
          </p:cNvGraphicFramePr>
          <p:nvPr>
            <p:extLst>
              <p:ext uri="{D42A27DB-BD31-4B8C-83A1-F6EECF244321}">
                <p14:modId xmlns:p14="http://schemas.microsoft.com/office/powerpoint/2010/main" val="673594410"/>
              </p:ext>
            </p:extLst>
          </p:nvPr>
        </p:nvGraphicFramePr>
        <p:xfrm>
          <a:off x="1295400" y="3975017"/>
          <a:ext cx="5181600" cy="259588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1938992077"/>
                    </a:ext>
                  </a:extLst>
                </a:gridCol>
                <a:gridCol w="2590800">
                  <a:extLst>
                    <a:ext uri="{9D8B030D-6E8A-4147-A177-3AD203B41FA5}">
                      <a16:colId xmlns:a16="http://schemas.microsoft.com/office/drawing/2014/main" val="3439332388"/>
                    </a:ext>
                  </a:extLst>
                </a:gridCol>
              </a:tblGrid>
              <a:tr h="370840">
                <a:tc>
                  <a:txBody>
                    <a:bodyPr/>
                    <a:lstStyle/>
                    <a:p>
                      <a:pPr algn="ctr"/>
                      <a:r>
                        <a:rPr lang="en-US" dirty="0"/>
                        <a:t>Years of Service</a:t>
                      </a:r>
                    </a:p>
                  </a:txBody>
                  <a:tcPr>
                    <a:solidFill>
                      <a:schemeClr val="accent2">
                        <a:lumMod val="75000"/>
                      </a:schemeClr>
                    </a:solidFill>
                  </a:tcPr>
                </a:tc>
                <a:tc>
                  <a:txBody>
                    <a:bodyPr/>
                    <a:lstStyle/>
                    <a:p>
                      <a:pPr algn="ctr"/>
                      <a:r>
                        <a:rPr lang="en-US" dirty="0"/>
                        <a:t>Vested Percentage</a:t>
                      </a:r>
                    </a:p>
                  </a:txBody>
                  <a:tcPr>
                    <a:solidFill>
                      <a:schemeClr val="accent2">
                        <a:lumMod val="75000"/>
                      </a:schemeClr>
                    </a:solidFill>
                  </a:tcPr>
                </a:tc>
                <a:extLst>
                  <a:ext uri="{0D108BD9-81ED-4DB2-BD59-A6C34878D82A}">
                    <a16:rowId xmlns:a16="http://schemas.microsoft.com/office/drawing/2014/main" val="2110537568"/>
                  </a:ext>
                </a:extLst>
              </a:tr>
              <a:tr h="370840">
                <a:tc>
                  <a:txBody>
                    <a:bodyPr/>
                    <a:lstStyle/>
                    <a:p>
                      <a:pPr algn="ctr"/>
                      <a:r>
                        <a:rPr lang="en-US" dirty="0"/>
                        <a:t>1 year</a:t>
                      </a:r>
                    </a:p>
                  </a:txBody>
                  <a:tcPr/>
                </a:tc>
                <a:tc>
                  <a:txBody>
                    <a:bodyPr/>
                    <a:lstStyle/>
                    <a:p>
                      <a:pPr algn="ctr"/>
                      <a:r>
                        <a:rPr lang="en-US" dirty="0"/>
                        <a:t>0%</a:t>
                      </a:r>
                    </a:p>
                  </a:txBody>
                  <a:tcPr/>
                </a:tc>
                <a:extLst>
                  <a:ext uri="{0D108BD9-81ED-4DB2-BD59-A6C34878D82A}">
                    <a16:rowId xmlns:a16="http://schemas.microsoft.com/office/drawing/2014/main" val="612443714"/>
                  </a:ext>
                </a:extLst>
              </a:tr>
              <a:tr h="370840">
                <a:tc>
                  <a:txBody>
                    <a:bodyPr/>
                    <a:lstStyle/>
                    <a:p>
                      <a:pPr algn="ctr"/>
                      <a:r>
                        <a:rPr lang="en-US" dirty="0"/>
                        <a:t>2 years</a:t>
                      </a:r>
                    </a:p>
                  </a:txBody>
                  <a:tcPr/>
                </a:tc>
                <a:tc>
                  <a:txBody>
                    <a:bodyPr/>
                    <a:lstStyle/>
                    <a:p>
                      <a:pPr algn="ctr"/>
                      <a:r>
                        <a:rPr lang="en-US" dirty="0"/>
                        <a:t>20%</a:t>
                      </a:r>
                    </a:p>
                  </a:txBody>
                  <a:tcPr/>
                </a:tc>
                <a:extLst>
                  <a:ext uri="{0D108BD9-81ED-4DB2-BD59-A6C34878D82A}">
                    <a16:rowId xmlns:a16="http://schemas.microsoft.com/office/drawing/2014/main" val="660782222"/>
                  </a:ext>
                </a:extLst>
              </a:tr>
              <a:tr h="370840">
                <a:tc>
                  <a:txBody>
                    <a:bodyPr/>
                    <a:lstStyle/>
                    <a:p>
                      <a:pPr algn="ctr"/>
                      <a:r>
                        <a:rPr lang="en-US" dirty="0"/>
                        <a:t>3 years</a:t>
                      </a:r>
                    </a:p>
                  </a:txBody>
                  <a:tcPr/>
                </a:tc>
                <a:tc>
                  <a:txBody>
                    <a:bodyPr/>
                    <a:lstStyle/>
                    <a:p>
                      <a:pPr algn="ctr"/>
                      <a:r>
                        <a:rPr lang="en-US" dirty="0"/>
                        <a:t>40%</a:t>
                      </a:r>
                    </a:p>
                  </a:txBody>
                  <a:tcPr/>
                </a:tc>
                <a:extLst>
                  <a:ext uri="{0D108BD9-81ED-4DB2-BD59-A6C34878D82A}">
                    <a16:rowId xmlns:a16="http://schemas.microsoft.com/office/drawing/2014/main" val="487439109"/>
                  </a:ext>
                </a:extLst>
              </a:tr>
              <a:tr h="370840">
                <a:tc>
                  <a:txBody>
                    <a:bodyPr/>
                    <a:lstStyle/>
                    <a:p>
                      <a:pPr algn="ctr"/>
                      <a:r>
                        <a:rPr lang="en-US" dirty="0"/>
                        <a:t>4 years</a:t>
                      </a:r>
                    </a:p>
                  </a:txBody>
                  <a:tcPr/>
                </a:tc>
                <a:tc>
                  <a:txBody>
                    <a:bodyPr/>
                    <a:lstStyle/>
                    <a:p>
                      <a:pPr algn="ctr"/>
                      <a:r>
                        <a:rPr lang="en-US" dirty="0"/>
                        <a:t>60%</a:t>
                      </a:r>
                    </a:p>
                  </a:txBody>
                  <a:tcPr/>
                </a:tc>
                <a:extLst>
                  <a:ext uri="{0D108BD9-81ED-4DB2-BD59-A6C34878D82A}">
                    <a16:rowId xmlns:a16="http://schemas.microsoft.com/office/drawing/2014/main" val="2264027231"/>
                  </a:ext>
                </a:extLst>
              </a:tr>
              <a:tr h="370840">
                <a:tc>
                  <a:txBody>
                    <a:bodyPr/>
                    <a:lstStyle/>
                    <a:p>
                      <a:pPr algn="ctr"/>
                      <a:r>
                        <a:rPr lang="en-US" dirty="0"/>
                        <a:t>5 years</a:t>
                      </a:r>
                    </a:p>
                  </a:txBody>
                  <a:tcPr/>
                </a:tc>
                <a:tc>
                  <a:txBody>
                    <a:bodyPr/>
                    <a:lstStyle/>
                    <a:p>
                      <a:pPr algn="ctr"/>
                      <a:r>
                        <a:rPr lang="en-US" dirty="0"/>
                        <a:t>80%</a:t>
                      </a:r>
                    </a:p>
                  </a:txBody>
                  <a:tcPr/>
                </a:tc>
                <a:extLst>
                  <a:ext uri="{0D108BD9-81ED-4DB2-BD59-A6C34878D82A}">
                    <a16:rowId xmlns:a16="http://schemas.microsoft.com/office/drawing/2014/main" val="1665934066"/>
                  </a:ext>
                </a:extLst>
              </a:tr>
              <a:tr h="370840">
                <a:tc>
                  <a:txBody>
                    <a:bodyPr/>
                    <a:lstStyle/>
                    <a:p>
                      <a:pPr algn="ctr"/>
                      <a:r>
                        <a:rPr lang="en-US" dirty="0"/>
                        <a:t>6 years</a:t>
                      </a:r>
                    </a:p>
                  </a:txBody>
                  <a:tcPr/>
                </a:tc>
                <a:tc>
                  <a:txBody>
                    <a:bodyPr/>
                    <a:lstStyle/>
                    <a:p>
                      <a:pPr algn="ctr"/>
                      <a:r>
                        <a:rPr lang="en-US" dirty="0"/>
                        <a:t>100%</a:t>
                      </a:r>
                    </a:p>
                  </a:txBody>
                  <a:tcPr/>
                </a:tc>
                <a:extLst>
                  <a:ext uri="{0D108BD9-81ED-4DB2-BD59-A6C34878D82A}">
                    <a16:rowId xmlns:a16="http://schemas.microsoft.com/office/drawing/2014/main" val="2840197353"/>
                  </a:ext>
                </a:extLst>
              </a:tr>
            </a:tbl>
          </a:graphicData>
        </a:graphic>
      </p:graphicFrame>
      <p:pic>
        <p:nvPicPr>
          <p:cNvPr id="1026" name="Picture 2" descr="VOYA/457b | Manateeyourchoice">
            <a:extLst>
              <a:ext uri="{FF2B5EF4-FFF2-40B4-BE49-F238E27FC236}">
                <a16:creationId xmlns:a16="http://schemas.microsoft.com/office/drawing/2014/main" id="{4CACC5D3-0E52-E373-54A1-5585259E41E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847" t="18492" r="7449" b="9892"/>
          <a:stretch>
            <a:fillRect/>
          </a:stretch>
        </p:blipFill>
        <p:spPr bwMode="auto">
          <a:xfrm>
            <a:off x="5841636" y="614982"/>
            <a:ext cx="1321164" cy="446800"/>
          </a:xfrm>
          <a:prstGeom prst="rect">
            <a:avLst/>
          </a:prstGeom>
          <a:noFill/>
          <a:extLst>
            <a:ext uri="{909E8E84-426E-40DD-AFC4-6F175D3DCCD1}">
              <a14:hiddenFill xmlns:a14="http://schemas.microsoft.com/office/drawing/2010/main">
                <a:solidFill>
                  <a:srgbClr val="FFFFFF"/>
                </a:solidFill>
              </a14:hiddenFill>
            </a:ext>
          </a:extLst>
        </p:spPr>
      </p:pic>
      <p:pic>
        <p:nvPicPr>
          <p:cNvPr id="12" name="Audio 11">
            <a:hlinkClick r:id="" action="ppaction://media"/>
            <a:extLst>
              <a:ext uri="{FF2B5EF4-FFF2-40B4-BE49-F238E27FC236}">
                <a16:creationId xmlns:a16="http://schemas.microsoft.com/office/drawing/2014/main" id="{512E1CBA-2CD5-49DC-EED9-7FFC2042ECF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176919067"/>
      </p:ext>
    </p:extLst>
  </p:cSld>
  <p:clrMapOvr>
    <a:masterClrMapping/>
  </p:clrMapOvr>
  <mc:AlternateContent xmlns:mc="http://schemas.openxmlformats.org/markup-compatibility/2006" xmlns:p14="http://schemas.microsoft.com/office/powerpoint/2010/main">
    <mc:Choice Requires="p14">
      <p:transition spd="slow" p14:dur="2000" advTm="44580"/>
    </mc:Choice>
    <mc:Fallback xmlns="">
      <p:transition spd="slow" advTm="44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D287D11B-D5C7-AA47-863A-6A7D1685C768}"/>
              </a:ext>
            </a:extLst>
          </p:cNvPr>
          <p:cNvSpPr txBox="1"/>
          <p:nvPr/>
        </p:nvSpPr>
        <p:spPr>
          <a:xfrm>
            <a:off x="596900" y="614982"/>
            <a:ext cx="6565900" cy="289823"/>
          </a:xfrm>
          <a:prstGeom prst="rect">
            <a:avLst/>
          </a:prstGeom>
        </p:spPr>
        <p:txBody>
          <a:bodyPr vert="horz" wrap="square" lIns="0" tIns="12700" rIns="0" bIns="0" rtlCol="0">
            <a:spAutoFit/>
          </a:bodyPr>
          <a:lstStyle/>
          <a:p>
            <a:pPr marL="12700">
              <a:lnSpc>
                <a:spcPct val="100000"/>
              </a:lnSpc>
              <a:spcBef>
                <a:spcPts val="100"/>
              </a:spcBef>
            </a:pPr>
            <a:r>
              <a:rPr lang="en-US" b="1">
                <a:solidFill>
                  <a:srgbClr val="231F20"/>
                </a:solidFill>
                <a:latin typeface="Montserrat"/>
                <a:cs typeface="Montserrat"/>
              </a:rPr>
              <a:t>IMPORTANT CONTACT INFORMATION</a:t>
            </a:r>
            <a:endParaRPr lang="en-US" sz="1000">
              <a:solidFill>
                <a:srgbClr val="FF0000"/>
              </a:solidFill>
              <a:latin typeface="Acumin Pro" panose="020B0504020202020204" pitchFamily="34" charset="77"/>
              <a:cs typeface="Arial" panose="020B0604020202020204" pitchFamily="34" charset="0"/>
            </a:endParaRPr>
          </a:p>
        </p:txBody>
      </p:sp>
      <p:sp>
        <p:nvSpPr>
          <p:cNvPr id="8" name="Slide Number Placeholder 11">
            <a:extLst>
              <a:ext uri="{FF2B5EF4-FFF2-40B4-BE49-F238E27FC236}">
                <a16:creationId xmlns:a16="http://schemas.microsoft.com/office/drawing/2014/main" id="{AB1ECEE1-00B9-464C-8F75-F90CD2FA2D6D}"/>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BENEFITS CONTACT INFORMATION  |</a:t>
            </a:r>
            <a:r>
              <a:rPr lang="en-US" sz="1100">
                <a:latin typeface="Montserrat SemiBold" pitchFamily="2" charset="77"/>
              </a:rPr>
              <a:t>  </a:t>
            </a:r>
            <a:fld id="{4DBBDB27-A8C4-BA4E-8D2C-F67AC33D86A2}" type="slidenum">
              <a:rPr lang="en-US" sz="1100" smtClean="0">
                <a:latin typeface="Montserrat SemiBold" pitchFamily="2" charset="77"/>
              </a:rPr>
              <a:pPr algn="ctr"/>
              <a:t>27</a:t>
            </a:fld>
            <a:endParaRPr lang="en-US" sz="1100">
              <a:latin typeface="Montserrat SemiBold" pitchFamily="2" charset="77"/>
            </a:endParaRPr>
          </a:p>
        </p:txBody>
      </p:sp>
      <p:sp>
        <p:nvSpPr>
          <p:cNvPr id="2" name="object 2">
            <a:extLst>
              <a:ext uri="{FF2B5EF4-FFF2-40B4-BE49-F238E27FC236}">
                <a16:creationId xmlns:a16="http://schemas.microsoft.com/office/drawing/2014/main" id="{449E692B-3816-ED15-300E-1E8391738DAC}"/>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65300FF7-2775-5710-AEA2-D82BA89E9250}"/>
              </a:ext>
            </a:extLst>
          </p:cNvPr>
          <p:cNvPicPr>
            <a:picLocks noChangeAspect="1"/>
          </p:cNvPicPr>
          <p:nvPr/>
        </p:nvPicPr>
        <p:blipFill>
          <a:blip r:embed="rId4"/>
          <a:stretch>
            <a:fillRect/>
          </a:stretch>
        </p:blipFill>
        <p:spPr>
          <a:xfrm>
            <a:off x="5232399" y="614982"/>
            <a:ext cx="228601" cy="272474"/>
          </a:xfrm>
          <a:prstGeom prst="rect">
            <a:avLst/>
          </a:prstGeom>
        </p:spPr>
      </p:pic>
      <p:sp>
        <p:nvSpPr>
          <p:cNvPr id="17" name="TextBox 16">
            <a:extLst>
              <a:ext uri="{FF2B5EF4-FFF2-40B4-BE49-F238E27FC236}">
                <a16:creationId xmlns:a16="http://schemas.microsoft.com/office/drawing/2014/main" id="{792A141F-D132-050B-5274-A701709BC414}"/>
              </a:ext>
            </a:extLst>
          </p:cNvPr>
          <p:cNvSpPr txBox="1"/>
          <p:nvPr/>
        </p:nvSpPr>
        <p:spPr>
          <a:xfrm>
            <a:off x="609600" y="7317352"/>
            <a:ext cx="6553200" cy="1369606"/>
          </a:xfrm>
          <a:prstGeom prst="rect">
            <a:avLst/>
          </a:prstGeom>
          <a:solidFill>
            <a:srgbClr val="D63347">
              <a:alpha val="8000"/>
            </a:srgbClr>
          </a:solidFill>
          <a:ln w="38100">
            <a:noFill/>
          </a:ln>
        </p:spPr>
        <p:txBody>
          <a:bodyPr wrap="square" lIns="182880" tIns="182880" rIns="91440" bIns="182880">
            <a:spAutoFit/>
          </a:bodyPr>
          <a:lstStyle/>
          <a:p>
            <a:pPr marL="12700" marR="161290" algn="ctr"/>
            <a:r>
              <a:rPr lang="en-US" sz="1300" b="1" dirty="0">
                <a:effectLst/>
                <a:latin typeface="Acumin Pro" panose="020B0504020202020204" pitchFamily="34" charset="77"/>
              </a:rPr>
              <a:t>Tiffany Bean </a:t>
            </a:r>
            <a:r>
              <a:rPr lang="en-US" sz="1300" dirty="0">
                <a:effectLst/>
                <a:latin typeface="Acumin Pro" panose="020B0504020202020204" pitchFamily="34" charset="77"/>
              </a:rPr>
              <a:t>– Human Resources</a:t>
            </a:r>
            <a:r>
              <a:rPr lang="en-US" sz="1300" b="1" dirty="0">
                <a:effectLst/>
                <a:latin typeface="Acumin Pro" panose="020B0504020202020204" pitchFamily="34" charset="77"/>
              </a:rPr>
              <a:t> </a:t>
            </a:r>
          </a:p>
          <a:p>
            <a:pPr marL="12700" marR="161290" algn="ctr"/>
            <a:r>
              <a:rPr lang="en-US" sz="1300" b="1" dirty="0">
                <a:solidFill>
                  <a:srgbClr val="D63347"/>
                </a:solidFill>
                <a:latin typeface="Acumin Pro" panose="020B0504020202020204" pitchFamily="34" charset="77"/>
              </a:rPr>
              <a:t>P</a:t>
            </a:r>
            <a:r>
              <a:rPr lang="en-US" sz="1300" b="1" dirty="0">
                <a:solidFill>
                  <a:schemeClr val="accent6"/>
                </a:solidFill>
                <a:latin typeface="Acumin Pro" panose="020B0504020202020204" pitchFamily="34" charset="77"/>
              </a:rPr>
              <a:t> </a:t>
            </a:r>
            <a:r>
              <a:rPr lang="en-US" sz="1300" dirty="0">
                <a:latin typeface="Acumin Pro" panose="020B0504020202020204" pitchFamily="34" charset="77"/>
              </a:rPr>
              <a:t>216-469-9800  </a:t>
            </a:r>
            <a:r>
              <a:rPr lang="en-US" sz="1300" b="1" dirty="0">
                <a:solidFill>
                  <a:srgbClr val="D63347"/>
                </a:solidFill>
                <a:latin typeface="Acumin Pro" panose="020B0504020202020204" pitchFamily="34" charset="77"/>
              </a:rPr>
              <a:t>E </a:t>
            </a:r>
            <a:r>
              <a:rPr lang="en-US" sz="1300" dirty="0">
                <a:latin typeface="Acumin Pro" panose="020B0504020202020204" pitchFamily="34" charset="77"/>
              </a:rPr>
              <a:t> </a:t>
            </a:r>
            <a:r>
              <a:rPr lang="en-US" sz="1300" dirty="0">
                <a:latin typeface="Acumin Pro" panose="020B0504020202020204" pitchFamily="34" charset="77"/>
                <a:hlinkClick r:id="rId5"/>
              </a:rPr>
              <a:t>tiffany.bean@kurtz-bros.com</a:t>
            </a:r>
            <a:endParaRPr lang="en-US" sz="1300" dirty="0">
              <a:latin typeface="Acumin Pro" panose="020B0504020202020204" pitchFamily="34" charset="77"/>
            </a:endParaRPr>
          </a:p>
          <a:p>
            <a:pPr marL="12700" marR="161290" algn="ctr"/>
            <a:endParaRPr lang="en-US" sz="1300" dirty="0">
              <a:latin typeface="Acumin Pro" panose="020B0504020202020204" pitchFamily="34" charset="77"/>
            </a:endParaRPr>
          </a:p>
          <a:p>
            <a:pPr marL="12700" marR="161290" algn="ctr"/>
            <a:r>
              <a:rPr lang="en-US" sz="1300" b="1" dirty="0">
                <a:latin typeface="Acumin Pro" panose="020B0504020202020204" pitchFamily="34" charset="77"/>
              </a:rPr>
              <a:t>Brandy Murphy </a:t>
            </a:r>
            <a:r>
              <a:rPr lang="en-US" sz="1300" dirty="0">
                <a:latin typeface="Acumin Pro" panose="020B0504020202020204" pitchFamily="34" charset="77"/>
              </a:rPr>
              <a:t>– Human Resources</a:t>
            </a:r>
            <a:endParaRPr lang="en-US" sz="1300" b="1" dirty="0">
              <a:latin typeface="Acumin Pro" panose="020B0504020202020204" pitchFamily="34" charset="77"/>
            </a:endParaRPr>
          </a:p>
          <a:p>
            <a:pPr marL="12700" marR="161290" algn="ctr"/>
            <a:r>
              <a:rPr lang="en-US" sz="1300" b="1" dirty="0">
                <a:solidFill>
                  <a:srgbClr val="D63347"/>
                </a:solidFill>
                <a:latin typeface="Acumin Pro" panose="020B0504020202020204" pitchFamily="34" charset="77"/>
              </a:rPr>
              <a:t>P</a:t>
            </a:r>
            <a:r>
              <a:rPr lang="en-US" sz="1300" b="1" dirty="0">
                <a:solidFill>
                  <a:schemeClr val="accent6"/>
                </a:solidFill>
                <a:latin typeface="Acumin Pro" panose="020B0504020202020204" pitchFamily="34" charset="77"/>
              </a:rPr>
              <a:t> </a:t>
            </a:r>
            <a:r>
              <a:rPr lang="en-US" sz="1300" dirty="0">
                <a:latin typeface="Acumin Pro" panose="020B0504020202020204" pitchFamily="34" charset="77"/>
              </a:rPr>
              <a:t>216-577-5888  </a:t>
            </a:r>
            <a:r>
              <a:rPr lang="en-US" sz="1300" b="1" dirty="0">
                <a:solidFill>
                  <a:srgbClr val="D63347"/>
                </a:solidFill>
                <a:latin typeface="Acumin Pro" panose="020B0504020202020204" pitchFamily="34" charset="77"/>
              </a:rPr>
              <a:t>E </a:t>
            </a:r>
            <a:r>
              <a:rPr lang="en-US" sz="1300" dirty="0">
                <a:latin typeface="Acumin Pro" panose="020B0504020202020204" pitchFamily="34" charset="77"/>
              </a:rPr>
              <a:t> </a:t>
            </a:r>
            <a:r>
              <a:rPr lang="en-US" sz="1300" dirty="0">
                <a:latin typeface="Acumin Pro" panose="020B0504020202020204" pitchFamily="34" charset="77"/>
                <a:hlinkClick r:id="rId6"/>
              </a:rPr>
              <a:t>brandy.murphy@kurtz-bros.com</a:t>
            </a:r>
            <a:endParaRPr lang="en-US" sz="1300" dirty="0">
              <a:latin typeface="Acumin Pro" panose="020B0504020202020204" pitchFamily="34" charset="77"/>
            </a:endParaRPr>
          </a:p>
        </p:txBody>
      </p:sp>
      <p:graphicFrame>
        <p:nvGraphicFramePr>
          <p:cNvPr id="5" name="object 7">
            <a:extLst>
              <a:ext uri="{FF2B5EF4-FFF2-40B4-BE49-F238E27FC236}">
                <a16:creationId xmlns:a16="http://schemas.microsoft.com/office/drawing/2014/main" id="{277F1269-C2FD-218F-15A8-942FA1803725}"/>
              </a:ext>
            </a:extLst>
          </p:cNvPr>
          <p:cNvGraphicFramePr>
            <a:graphicFrameLocks noGrp="1"/>
          </p:cNvGraphicFramePr>
          <p:nvPr/>
        </p:nvGraphicFramePr>
        <p:xfrm>
          <a:off x="609600" y="1217187"/>
          <a:ext cx="6553200" cy="5538469"/>
        </p:xfrm>
        <a:graphic>
          <a:graphicData uri="http://schemas.openxmlformats.org/drawingml/2006/table">
            <a:tbl>
              <a:tblPr firstRow="1" bandRow="1">
                <a:tableStyleId>{2D5ABB26-0587-4C30-8999-92F81FD0307C}</a:tableStyleId>
              </a:tblPr>
              <a:tblGrid>
                <a:gridCol w="2809461">
                  <a:extLst>
                    <a:ext uri="{9D8B030D-6E8A-4147-A177-3AD203B41FA5}">
                      <a16:colId xmlns:a16="http://schemas.microsoft.com/office/drawing/2014/main" val="20000"/>
                    </a:ext>
                  </a:extLst>
                </a:gridCol>
                <a:gridCol w="1364974">
                  <a:extLst>
                    <a:ext uri="{9D8B030D-6E8A-4147-A177-3AD203B41FA5}">
                      <a16:colId xmlns:a16="http://schemas.microsoft.com/office/drawing/2014/main" val="20001"/>
                    </a:ext>
                  </a:extLst>
                </a:gridCol>
                <a:gridCol w="2378765">
                  <a:extLst>
                    <a:ext uri="{9D8B030D-6E8A-4147-A177-3AD203B41FA5}">
                      <a16:colId xmlns:a16="http://schemas.microsoft.com/office/drawing/2014/main" val="3369849408"/>
                    </a:ext>
                  </a:extLst>
                </a:gridCol>
              </a:tblGrid>
              <a:tr h="299828">
                <a:tc>
                  <a:txBody>
                    <a:bodyPr/>
                    <a:lstStyle/>
                    <a:p>
                      <a:pPr marL="63500">
                        <a:lnSpc>
                          <a:spcPct val="100000"/>
                        </a:lnSpc>
                        <a:spcBef>
                          <a:spcPts val="380"/>
                        </a:spcBef>
                      </a:pPr>
                      <a:r>
                        <a:rPr lang="en-US" sz="1200" b="1">
                          <a:latin typeface="Acumin Pro"/>
                          <a:cs typeface="Acumin Pro"/>
                        </a:rPr>
                        <a:t>CARRIER CONTACT INFO</a:t>
                      </a:r>
                    </a:p>
                  </a:txBody>
                  <a:tcPr marL="0" marR="0" marT="48260" marB="0" anchor="ctr">
                    <a:noFill/>
                  </a:tcPr>
                </a:tc>
                <a:tc>
                  <a:txBody>
                    <a:bodyPr/>
                    <a:lstStyle/>
                    <a:p>
                      <a:pPr marL="137160" algn="ctr">
                        <a:lnSpc>
                          <a:spcPct val="100000"/>
                        </a:lnSpc>
                        <a:spcBef>
                          <a:spcPts val="380"/>
                        </a:spcBef>
                      </a:pPr>
                      <a:r>
                        <a:rPr lang="en-US" sz="1200" b="1" spc="-5">
                          <a:solidFill>
                            <a:srgbClr val="FFFFFF"/>
                          </a:solidFill>
                          <a:latin typeface="Acumin Pro"/>
                          <a:cs typeface="Acumin Pro"/>
                        </a:rPr>
                        <a:t>PHONE NUMBER</a:t>
                      </a:r>
                      <a:endParaRPr sz="1200">
                        <a:latin typeface="Acumin Pro"/>
                        <a:cs typeface="Acumin Pro"/>
                      </a:endParaRPr>
                    </a:p>
                  </a:txBody>
                  <a:tcPr marL="0" marR="0" marT="48260" marB="0" anchor="ctr">
                    <a:solidFill>
                      <a:schemeClr val="accent3"/>
                    </a:solidFill>
                  </a:tcPr>
                </a:tc>
                <a:tc>
                  <a:txBody>
                    <a:bodyPr/>
                    <a:lstStyle/>
                    <a:p>
                      <a:pPr marL="137160" algn="ctr">
                        <a:lnSpc>
                          <a:spcPct val="100000"/>
                        </a:lnSpc>
                        <a:spcBef>
                          <a:spcPts val="380"/>
                        </a:spcBef>
                      </a:pPr>
                      <a:r>
                        <a:rPr lang="en-US" sz="1200" b="1" spc="-5" dirty="0">
                          <a:solidFill>
                            <a:srgbClr val="FFFFFF"/>
                          </a:solidFill>
                          <a:latin typeface="Acumin Pro"/>
                          <a:cs typeface="Acumin Pro"/>
                        </a:rPr>
                        <a:t>WEBSITE</a:t>
                      </a:r>
                      <a:endParaRPr lang="en-US" sz="1200" dirty="0">
                        <a:latin typeface="Acumin Pro"/>
                        <a:cs typeface="Acumin Pro"/>
                      </a:endParaRPr>
                    </a:p>
                  </a:txBody>
                  <a:tcPr marL="0" marR="0" marT="48260" marB="0" anchor="ctr">
                    <a:solidFill>
                      <a:schemeClr val="accent1"/>
                    </a:solidFill>
                  </a:tcPr>
                </a:tc>
                <a:extLst>
                  <a:ext uri="{0D108BD9-81ED-4DB2-BD59-A6C34878D82A}">
                    <a16:rowId xmlns:a16="http://schemas.microsoft.com/office/drawing/2014/main" val="10000"/>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Medical—UMR</a:t>
                      </a:r>
                    </a:p>
                  </a:txBody>
                  <a:tcPr anchor="ctr">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a:rPr>
                        <a:t>888-842-4571</a:t>
                      </a:r>
                    </a:p>
                  </a:txBody>
                  <a:tcPr anchor="ctr">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a:hlinkClick r:id="rId7"/>
                        </a:rPr>
                        <a:t>www.umr.com</a:t>
                      </a:r>
                      <a:endParaRPr lang="en-US" sz="1100" b="0" i="0" dirty="0">
                        <a:solidFill>
                          <a:schemeClr val="tx1"/>
                        </a:solidFill>
                        <a:latin typeface="Acumin Pro" panose="020B0504020202020204" pitchFamily="34" charset="77"/>
                        <a:cs typeface="Arial"/>
                      </a:endParaRPr>
                    </a:p>
                  </a:txBody>
                  <a:tcPr anchor="ctr">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1"/>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Specialty Medical—Samaritan Fund Program</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a:rPr>
                        <a:t>866-764-9290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a:hlinkClick r:id="rId8"/>
                        </a:rPr>
                        <a:t>www.samaritanfundprogram.com</a:t>
                      </a:r>
                      <a:endParaRPr lang="en-US" sz="1100" b="0" i="0" dirty="0">
                        <a:solidFill>
                          <a:schemeClr val="tx1"/>
                        </a:solidFill>
                        <a:latin typeface="Acumin Pro" panose="020B0504020202020204" pitchFamily="34" charset="77"/>
                        <a:cs typeface="Arial"/>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2806174907"/>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Prescriptions—</a:t>
                      </a:r>
                    </a:p>
                    <a:p>
                      <a:pPr algn="l"/>
                      <a:r>
                        <a:rPr lang="en-US" sz="1200" b="0" i="0" dirty="0">
                          <a:solidFill>
                            <a:schemeClr val="tx1"/>
                          </a:solidFill>
                          <a:latin typeface="Acumin Pro" panose="020B0504020202020204" pitchFamily="34" charset="77"/>
                          <a:cs typeface="Arial" panose="020B0604020202020204" pitchFamily="34" charset="0"/>
                        </a:rPr>
                        <a:t>TrueRx</a:t>
                      </a:r>
                    </a:p>
                    <a:p>
                      <a:pPr algn="l"/>
                      <a:r>
                        <a:rPr lang="en-US" sz="1200" b="0" i="0" dirty="0">
                          <a:solidFill>
                            <a:schemeClr val="tx1"/>
                          </a:solidFill>
                          <a:latin typeface="Acumin Pro" panose="020B0504020202020204" pitchFamily="34" charset="77"/>
                          <a:cs typeface="Arial" panose="020B0604020202020204" pitchFamily="34" charset="0"/>
                        </a:rPr>
                        <a:t>SHARx</a:t>
                      </a:r>
                    </a:p>
                    <a:p>
                      <a:pPr algn="l"/>
                      <a:r>
                        <a:rPr lang="en-US" sz="1200" b="0" i="0" dirty="0">
                          <a:solidFill>
                            <a:schemeClr val="tx1"/>
                          </a:solidFill>
                          <a:latin typeface="Acumin Pro" panose="020B0504020202020204" pitchFamily="34" charset="77"/>
                          <a:cs typeface="Arial" panose="020B0604020202020204" pitchFamily="34" charset="0"/>
                        </a:rPr>
                        <a:t>Rx ‘N Go</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algn="ctr"/>
                      <a:r>
                        <a:rPr lang="en-US" sz="1200" kern="0" dirty="0">
                          <a:latin typeface="Acumin Pro" panose="020B0504020202020204" pitchFamily="34" charset="0"/>
                          <a:cs typeface="Calibri" panose="020F0502020204030204" pitchFamily="34" charset="0"/>
                        </a:rPr>
                        <a:t>866-921-4047</a:t>
                      </a:r>
                    </a:p>
                    <a:p>
                      <a:pPr marL="0" algn="ctr"/>
                      <a:r>
                        <a:rPr lang="en-US" sz="1200" kern="0" dirty="0">
                          <a:latin typeface="Acumin Pro" panose="020B0504020202020204" pitchFamily="34" charset="0"/>
                          <a:cs typeface="Calibri" panose="020F0502020204030204" pitchFamily="34" charset="0"/>
                        </a:rPr>
                        <a:t>314-451-3555</a:t>
                      </a:r>
                    </a:p>
                    <a:p>
                      <a:pPr marL="0" algn="ctr"/>
                      <a:r>
                        <a:rPr lang="en-US" sz="1200" kern="0" dirty="0">
                          <a:latin typeface="Acumin Pro" panose="020B0504020202020204" pitchFamily="34" charset="0"/>
                          <a:cs typeface="Calibri" panose="020F0502020204030204" pitchFamily="34" charset="0"/>
                        </a:rPr>
                        <a:t>888-697-9646</a:t>
                      </a:r>
                      <a:endParaRPr lang="en-US" sz="1200" b="0" i="0" dirty="0">
                        <a:solidFill>
                          <a:schemeClr val="tx1"/>
                        </a:solidFill>
                        <a:latin typeface="Acumin Pro" panose="020B0504020202020204" pitchFamily="34" charset="77"/>
                        <a:cs typeface="Arial" panose="020B0604020202020204" pitchFamily="34" charset="0"/>
                      </a:endParaRPr>
                    </a:p>
                  </a:txBody>
                  <a:tcPr anchor="b">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www.truerx.com</a:t>
                      </a:r>
                    </a:p>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www.sharxplan.com</a:t>
                      </a:r>
                    </a:p>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www.rxngo.com</a:t>
                      </a:r>
                      <a:endParaRPr lang="en-US" sz="1100" b="0" i="0" dirty="0">
                        <a:solidFill>
                          <a:schemeClr val="tx1"/>
                        </a:solidFill>
                        <a:latin typeface="Acumin Pro" panose="020B0504020202020204" pitchFamily="34" charset="77"/>
                        <a:cs typeface="Arial" panose="020B0604020202020204" pitchFamily="34" charset="0"/>
                      </a:endParaRPr>
                    </a:p>
                  </a:txBody>
                  <a:tcPr anchor="b">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3"/>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Health Advocacy—HealthJoy</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877-500-3212</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panose="020B0604020202020204" pitchFamily="34" charset="0"/>
                        </a:rPr>
                        <a:t>Email:</a:t>
                      </a:r>
                    </a:p>
                    <a:p>
                      <a:pPr marL="45720" algn="ctr"/>
                      <a:r>
                        <a:rPr lang="en-US" sz="1100" b="0" i="0" dirty="0">
                          <a:solidFill>
                            <a:schemeClr val="tx1"/>
                          </a:solidFill>
                          <a:latin typeface="Acumin Pro" panose="020B0504020202020204" pitchFamily="34" charset="77"/>
                          <a:cs typeface="Arial" panose="020B0604020202020204" pitchFamily="34" charset="0"/>
                          <a:hlinkClick r:id="rId9"/>
                        </a:rPr>
                        <a:t>groups@healthjoy.com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5"/>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Flexible Spending Accounts—</a:t>
                      </a:r>
                      <a:r>
                        <a:rPr lang="en-US" sz="1200" b="0" i="0" dirty="0" err="1">
                          <a:solidFill>
                            <a:schemeClr val="tx1"/>
                          </a:solidFill>
                          <a:latin typeface="Acumin Pro" panose="020B0504020202020204" pitchFamily="34" charset="77"/>
                          <a:cs typeface="Arial" panose="020B0604020202020204" pitchFamily="34" charset="0"/>
                        </a:rPr>
                        <a:t>Ameriflex</a:t>
                      </a:r>
                      <a:endParaRPr lang="en-US" sz="12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888-868-3539</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0"/>
                        </a:rPr>
                        <a:t>www.myameriflex.com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265524899"/>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Dental—Guardian</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800-541-7846</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1"/>
                        </a:rPr>
                        <a:t>www.guardianlife.com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765499085"/>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Vision—Guardian</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VSP</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Davis Vision</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endParaRPr lang="en-US" sz="1200" b="0" i="0" dirty="0">
                        <a:solidFill>
                          <a:schemeClr val="tx1"/>
                        </a:solidFill>
                        <a:latin typeface="Acumin Pro" panose="020B0504020202020204" pitchFamily="34" charset="77"/>
                        <a:cs typeface="Arial" panose="020B0604020202020204" pitchFamily="34" charset="0"/>
                      </a:endParaRPr>
                    </a:p>
                    <a:p>
                      <a:pPr marL="45720" algn="ctr"/>
                      <a:r>
                        <a:rPr lang="en-US" sz="1200" b="0" i="0" dirty="0">
                          <a:solidFill>
                            <a:schemeClr val="tx1"/>
                          </a:solidFill>
                          <a:latin typeface="Acumin Pro" panose="020B0504020202020204" pitchFamily="34" charset="77"/>
                          <a:cs typeface="Arial" panose="020B0604020202020204" pitchFamily="34" charset="0"/>
                        </a:rPr>
                        <a:t>800-877-7195</a:t>
                      </a:r>
                    </a:p>
                    <a:p>
                      <a:pPr marL="45720" algn="ctr"/>
                      <a:r>
                        <a:rPr lang="en-US" sz="1200" b="0" i="0" dirty="0">
                          <a:solidFill>
                            <a:schemeClr val="tx1"/>
                          </a:solidFill>
                          <a:latin typeface="Acumin Pro" panose="020B0504020202020204" pitchFamily="34" charset="77"/>
                          <a:cs typeface="Arial" panose="020B0604020202020204" pitchFamily="34" charset="0"/>
                        </a:rPr>
                        <a:t>877-923-2847</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endParaRPr lang="en-US" sz="1100" b="0" i="0" dirty="0">
                        <a:solidFill>
                          <a:schemeClr val="tx1"/>
                        </a:solidFill>
                        <a:latin typeface="Acumin Pro" panose="020B0504020202020204" pitchFamily="34" charset="77"/>
                        <a:cs typeface="Arial" panose="020B0604020202020204" pitchFamily="34" charset="0"/>
                        <a:hlinkClick r:id="" action="ppaction://noaction"/>
                      </a:endParaRPr>
                    </a:p>
                    <a:p>
                      <a:pPr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www.vsp.com</a:t>
                      </a:r>
                      <a:endParaRPr lang="en-US" sz="1100" b="0" i="0" dirty="0">
                        <a:solidFill>
                          <a:schemeClr val="tx1"/>
                        </a:solidFill>
                        <a:latin typeface="Acumin Pro" panose="020B0504020202020204" pitchFamily="34" charset="77"/>
                        <a:cs typeface="Arial" panose="020B0604020202020204" pitchFamily="34" charset="0"/>
                      </a:endParaRPr>
                    </a:p>
                    <a:p>
                      <a:pPr algn="ctr"/>
                      <a:r>
                        <a:rPr lang="en-US" sz="1100" b="0" i="0" dirty="0">
                          <a:solidFill>
                            <a:schemeClr val="tx1"/>
                          </a:solidFill>
                          <a:latin typeface="Acumin Pro" panose="020B0504020202020204" pitchFamily="34" charset="77"/>
                          <a:cs typeface="Arial" panose="020B0604020202020204" pitchFamily="34" charset="0"/>
                          <a:hlinkClick r:id="rId12"/>
                        </a:rPr>
                        <a:t>www.davisvision.com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94120188"/>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Employee Assistance Program—Optum</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dirty="0">
                          <a:latin typeface="Acumin Pro" panose="020B0504020202020204" pitchFamily="34" charset="0"/>
                          <a:cs typeface="Arial" panose="020B0604020202020204" pitchFamily="34" charset="0"/>
                        </a:rPr>
                        <a:t>877-660-3806</a:t>
                      </a:r>
                      <a:endParaRPr lang="en-US" sz="12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3"/>
                        </a:rPr>
                        <a:t>www.liveandworkwell.com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474158217"/>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Life Insurance—UnitedHealthcare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4"/>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2070238253"/>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Disability Insurance—UnitedHealthcare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4"/>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363997281"/>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Supplemental Insurance Plans—UnitedHealthcare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4"/>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995125362"/>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401(k) Retirement Plan—Voya</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800-584-6001</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5"/>
                        </a:rPr>
                        <a:t>www.voyaretirementplans.com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796431331"/>
                  </a:ext>
                </a:extLst>
              </a:tr>
            </a:tbl>
          </a:graphicData>
        </a:graphic>
      </p:graphicFrame>
      <p:pic>
        <p:nvPicPr>
          <p:cNvPr id="7" name="Audio 6">
            <a:hlinkClick r:id="" action="ppaction://media"/>
            <a:extLst>
              <a:ext uri="{FF2B5EF4-FFF2-40B4-BE49-F238E27FC236}">
                <a16:creationId xmlns:a16="http://schemas.microsoft.com/office/drawing/2014/main" id="{C496D2C7-BAE4-F557-2DE5-67A55FF5F963}"/>
              </a:ext>
            </a:extLst>
          </p:cNvPr>
          <p:cNvPicPr>
            <a:picLocks noChangeAspect="1"/>
          </p:cNvPicPr>
          <p:nvPr>
            <a:audioFile r:link="rId2"/>
            <p:extLst>
              <p:ext uri="{DAA4B4D4-6D71-4841-9C94-3DE7FCFB9230}">
                <p14:media xmlns:p14="http://schemas.microsoft.com/office/powerpoint/2010/main" r:embed="rId1"/>
              </p:ext>
            </p:extLst>
          </p:nvPr>
        </p:nvPicPr>
        <p:blipFill>
          <a:blip r:embed="rId16"/>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47860609"/>
      </p:ext>
    </p:extLst>
  </p:cSld>
  <p:clrMapOvr>
    <a:masterClrMapping/>
  </p:clrMapOvr>
  <mc:AlternateContent xmlns:mc="http://schemas.openxmlformats.org/markup-compatibility/2006" xmlns:p14="http://schemas.microsoft.com/office/powerpoint/2010/main">
    <mc:Choice Requires="p14">
      <p:transition spd="slow" p14:dur="2000" advTm="13663"/>
    </mc:Choice>
    <mc:Fallback xmlns="">
      <p:transition spd="slow" advTm="1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23FF5FC-E02A-B948-903F-1FD247FDBF5F}"/>
              </a:ext>
            </a:extLst>
          </p:cNvPr>
          <p:cNvSpPr txBox="1"/>
          <p:nvPr/>
        </p:nvSpPr>
        <p:spPr>
          <a:xfrm>
            <a:off x="3788214" y="8881668"/>
            <a:ext cx="3429000" cy="307777"/>
          </a:xfrm>
          <a:prstGeom prst="rect">
            <a:avLst/>
          </a:prstGeom>
          <a:noFill/>
        </p:spPr>
        <p:txBody>
          <a:bodyPr wrap="square">
            <a:spAutoFit/>
          </a:bodyPr>
          <a:lstStyle/>
          <a:p>
            <a:pPr algn="r"/>
            <a:r>
              <a:rPr lang="en-US" sz="1400" dirty="0">
                <a:latin typeface="Acumin Pro" panose="020B0504020202020204" pitchFamily="34" charset="77"/>
                <a:cs typeface="Arial" panose="020B0604020202020204" pitchFamily="34" charset="0"/>
                <a:hlinkClick r:id="rId2"/>
              </a:rPr>
              <a:t>www.kurtz-bros.com </a:t>
            </a:r>
            <a:endParaRPr lang="en-US" sz="1400" dirty="0"/>
          </a:p>
        </p:txBody>
      </p:sp>
      <p:pic>
        <p:nvPicPr>
          <p:cNvPr id="3" name="Picture 2">
            <a:extLst>
              <a:ext uri="{FF2B5EF4-FFF2-40B4-BE49-F238E27FC236}">
                <a16:creationId xmlns:a16="http://schemas.microsoft.com/office/drawing/2014/main" id="{FA2E7963-6616-4E06-3C43-45E17F5A778A}"/>
              </a:ext>
            </a:extLst>
          </p:cNvPr>
          <p:cNvPicPr>
            <a:picLocks noChangeAspect="1"/>
          </p:cNvPicPr>
          <p:nvPr/>
        </p:nvPicPr>
        <p:blipFill rotWithShape="1">
          <a:blip r:embed="rId3"/>
          <a:srcRect l="38351" t="28977"/>
          <a:stretch/>
        </p:blipFill>
        <p:spPr>
          <a:xfrm rot="5400000">
            <a:off x="1295761" y="-457561"/>
            <a:ext cx="6019077" cy="6934200"/>
          </a:xfrm>
          <a:prstGeom prst="rect">
            <a:avLst/>
          </a:prstGeom>
        </p:spPr>
      </p:pic>
      <p:grpSp>
        <p:nvGrpSpPr>
          <p:cNvPr id="16" name="Group 15">
            <a:extLst>
              <a:ext uri="{FF2B5EF4-FFF2-40B4-BE49-F238E27FC236}">
                <a16:creationId xmlns:a16="http://schemas.microsoft.com/office/drawing/2014/main" id="{C0E2F748-3BDA-A537-49D9-6293D73658B7}"/>
              </a:ext>
            </a:extLst>
          </p:cNvPr>
          <p:cNvGrpSpPr/>
          <p:nvPr/>
        </p:nvGrpSpPr>
        <p:grpSpPr>
          <a:xfrm>
            <a:off x="3245105" y="2168434"/>
            <a:ext cx="4849000" cy="4459848"/>
            <a:chOff x="3160609" y="2090719"/>
            <a:chExt cx="4933496" cy="4537563"/>
          </a:xfrm>
        </p:grpSpPr>
        <p:pic>
          <p:nvPicPr>
            <p:cNvPr id="14" name="Picture 13">
              <a:extLst>
                <a:ext uri="{FF2B5EF4-FFF2-40B4-BE49-F238E27FC236}">
                  <a16:creationId xmlns:a16="http://schemas.microsoft.com/office/drawing/2014/main" id="{AD4F3FE6-310E-8A78-E9DD-6FA9357B3A6C}"/>
                </a:ext>
              </a:extLst>
            </p:cNvPr>
            <p:cNvPicPr>
              <a:picLocks noChangeAspect="1"/>
            </p:cNvPicPr>
            <p:nvPr/>
          </p:nvPicPr>
          <p:blipFill>
            <a:blip r:embed="rId4"/>
            <a:stretch>
              <a:fillRect/>
            </a:stretch>
          </p:blipFill>
          <p:spPr>
            <a:xfrm>
              <a:off x="3604141" y="2138318"/>
              <a:ext cx="4489964" cy="4489964"/>
            </a:xfrm>
            <a:prstGeom prst="rect">
              <a:avLst/>
            </a:prstGeom>
          </p:spPr>
        </p:pic>
        <p:pic>
          <p:nvPicPr>
            <p:cNvPr id="15" name="Picture 14">
              <a:extLst>
                <a:ext uri="{FF2B5EF4-FFF2-40B4-BE49-F238E27FC236}">
                  <a16:creationId xmlns:a16="http://schemas.microsoft.com/office/drawing/2014/main" id="{20946AA2-4A5D-265C-D40E-042A6C307250}"/>
                </a:ext>
              </a:extLst>
            </p:cNvPr>
            <p:cNvPicPr>
              <a:picLocks noChangeAspect="1"/>
            </p:cNvPicPr>
            <p:nvPr/>
          </p:nvPicPr>
          <p:blipFill>
            <a:blip r:embed="rId5"/>
            <a:stretch>
              <a:fillRect/>
            </a:stretch>
          </p:blipFill>
          <p:spPr>
            <a:xfrm rot="14925929">
              <a:off x="3142354" y="2108974"/>
              <a:ext cx="4130792" cy="4094281"/>
            </a:xfrm>
            <a:prstGeom prst="rect">
              <a:avLst/>
            </a:prstGeom>
          </p:spPr>
        </p:pic>
      </p:grpSp>
      <p:sp>
        <p:nvSpPr>
          <p:cNvPr id="2" name="TextBox 1">
            <a:extLst>
              <a:ext uri="{FF2B5EF4-FFF2-40B4-BE49-F238E27FC236}">
                <a16:creationId xmlns:a16="http://schemas.microsoft.com/office/drawing/2014/main" id="{2847601D-C28A-B8BE-AD5A-A9838931DD8A}"/>
              </a:ext>
            </a:extLst>
          </p:cNvPr>
          <p:cNvSpPr txBox="1"/>
          <p:nvPr/>
        </p:nvSpPr>
        <p:spPr>
          <a:xfrm>
            <a:off x="595431" y="6986140"/>
            <a:ext cx="6708537" cy="1169551"/>
          </a:xfrm>
          <a:prstGeom prst="rect">
            <a:avLst/>
          </a:prstGeom>
          <a:noFill/>
        </p:spPr>
        <p:txBody>
          <a:bodyPr wrap="square">
            <a:spAutoFit/>
          </a:bodyPr>
          <a:lstStyle/>
          <a:p>
            <a:r>
              <a:rPr lang="en-US" sz="1000" dirty="0">
                <a:latin typeface="Acumin Pro" panose="020B0504020202020204" pitchFamily="34" charset="0"/>
                <a:cs typeface="Arial" panose="020B0604020202020204" pitchFamily="34" charset="0"/>
              </a:rPr>
              <a:t>Please refer to the official plan documents for more complete descriptions of the benefit plans. In the event of any inconsistencies or discrepancies between the information provided in this guide and the official plan documents, the official plan documents will prevail. Kurtz Bros, Inc. reserves the right to amend, suspend or terminate any benefit plan, in whole or in part, at any time without notice, including making changes to comply with and exercise its options under applicable laws. The authority to make such changes rests with the Plan Administrator. To view the summary plan descriptions and certificates of coverage, visit </a:t>
            </a:r>
            <a:r>
              <a:rPr lang="en-US" sz="1000" dirty="0">
                <a:latin typeface="Acumin Pro" panose="020B0504020202020204" pitchFamily="34" charset="0"/>
                <a:cs typeface="Arial" panose="020B0604020202020204" pitchFamily="34" charset="0"/>
                <a:hlinkClick r:id="rId2"/>
              </a:rPr>
              <a:t>www.kurtz-bros.com</a:t>
            </a:r>
            <a:r>
              <a:rPr lang="en-US" sz="1000" dirty="0">
                <a:latin typeface="Acumin Pro" panose="020B0504020202020204" pitchFamily="34" charset="0"/>
                <a:cs typeface="Arial" panose="020B0604020202020204" pitchFamily="34" charset="0"/>
              </a:rPr>
              <a:t>. You may request a no-cost printed copy of the summary plan description and other official plan or program documents from Human Resources at 216-469-9800.</a:t>
            </a:r>
          </a:p>
        </p:txBody>
      </p:sp>
      <p:sp>
        <p:nvSpPr>
          <p:cNvPr id="12" name="Rectangle 11">
            <a:extLst>
              <a:ext uri="{FF2B5EF4-FFF2-40B4-BE49-F238E27FC236}">
                <a16:creationId xmlns:a16="http://schemas.microsoft.com/office/drawing/2014/main" id="{B8B9875D-A669-AAF4-95AB-196C548B4543}"/>
              </a:ext>
            </a:extLst>
          </p:cNvPr>
          <p:cNvSpPr/>
          <p:nvPr/>
        </p:nvSpPr>
        <p:spPr>
          <a:xfrm>
            <a:off x="0" y="9674414"/>
            <a:ext cx="7772400" cy="386044"/>
          </a:xfrm>
          <a:prstGeom prst="rect">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rtlCol="0" anchor="t" anchorCtr="0"/>
          <a:lstStyle/>
          <a:p>
            <a:pPr>
              <a:spcBef>
                <a:spcPts val="1200"/>
              </a:spcBef>
            </a:pPr>
            <a:endParaRPr lang="en-US" sz="1000">
              <a:solidFill>
                <a:schemeClr val="tx1"/>
              </a:solidFill>
            </a:endParaRPr>
          </a:p>
        </p:txBody>
      </p:sp>
      <p:grpSp>
        <p:nvGrpSpPr>
          <p:cNvPr id="17" name="Group 16">
            <a:extLst>
              <a:ext uri="{FF2B5EF4-FFF2-40B4-BE49-F238E27FC236}">
                <a16:creationId xmlns:a16="http://schemas.microsoft.com/office/drawing/2014/main" id="{92CFB0F1-1CC5-A5A0-D45C-6715ED0CEB0D}"/>
              </a:ext>
            </a:extLst>
          </p:cNvPr>
          <p:cNvGrpSpPr/>
          <p:nvPr/>
        </p:nvGrpSpPr>
        <p:grpSpPr>
          <a:xfrm>
            <a:off x="424934" y="469368"/>
            <a:ext cx="2819764" cy="2866681"/>
            <a:chOff x="4398002" y="5277905"/>
            <a:chExt cx="2057020" cy="2091246"/>
          </a:xfrm>
        </p:grpSpPr>
        <p:pic>
          <p:nvPicPr>
            <p:cNvPr id="18" name="Picture 17">
              <a:extLst>
                <a:ext uri="{FF2B5EF4-FFF2-40B4-BE49-F238E27FC236}">
                  <a16:creationId xmlns:a16="http://schemas.microsoft.com/office/drawing/2014/main" id="{78D9BE88-AD18-1E57-D81E-BAB727F1CA2F}"/>
                </a:ext>
              </a:extLst>
            </p:cNvPr>
            <p:cNvPicPr>
              <a:picLocks noChangeAspect="1"/>
            </p:cNvPicPr>
            <p:nvPr/>
          </p:nvPicPr>
          <p:blipFill>
            <a:blip r:embed="rId6"/>
            <a:stretch>
              <a:fillRect/>
            </a:stretch>
          </p:blipFill>
          <p:spPr>
            <a:xfrm>
              <a:off x="4398002" y="5312131"/>
              <a:ext cx="2057020" cy="2057020"/>
            </a:xfrm>
            <a:prstGeom prst="rect">
              <a:avLst/>
            </a:prstGeom>
          </p:spPr>
        </p:pic>
        <p:pic>
          <p:nvPicPr>
            <p:cNvPr id="19" name="Picture 18">
              <a:extLst>
                <a:ext uri="{FF2B5EF4-FFF2-40B4-BE49-F238E27FC236}">
                  <a16:creationId xmlns:a16="http://schemas.microsoft.com/office/drawing/2014/main" id="{A1D18729-6128-6857-71AB-CC1272016FB6}"/>
                </a:ext>
              </a:extLst>
            </p:cNvPr>
            <p:cNvPicPr>
              <a:picLocks noChangeAspect="1"/>
            </p:cNvPicPr>
            <p:nvPr/>
          </p:nvPicPr>
          <p:blipFill>
            <a:blip r:embed="rId7"/>
            <a:stretch>
              <a:fillRect/>
            </a:stretch>
          </p:blipFill>
          <p:spPr>
            <a:xfrm rot="775381">
              <a:off x="4409469" y="5277905"/>
              <a:ext cx="1979258" cy="1937443"/>
            </a:xfrm>
            <a:prstGeom prst="rect">
              <a:avLst/>
            </a:prstGeom>
          </p:spPr>
        </p:pic>
      </p:grpSp>
      <p:pic>
        <p:nvPicPr>
          <p:cNvPr id="4" name="Picture 4">
            <a:extLst>
              <a:ext uri="{FF2B5EF4-FFF2-40B4-BE49-F238E27FC236}">
                <a16:creationId xmlns:a16="http://schemas.microsoft.com/office/drawing/2014/main" id="{C1DF79B2-0449-C846-067F-440FA4DA5D9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64575" y="8168701"/>
            <a:ext cx="1398494" cy="1505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Kurtz Bros. Logo">
            <a:extLst>
              <a:ext uri="{FF2B5EF4-FFF2-40B4-BE49-F238E27FC236}">
                <a16:creationId xmlns:a16="http://schemas.microsoft.com/office/drawing/2014/main" id="{88DF8548-5C5B-A4F8-920D-288937A6E65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8199" y="8828836"/>
            <a:ext cx="1020837" cy="72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578191"/>
      </p:ext>
    </p:extLst>
  </p:cSld>
  <p:clrMapOvr>
    <a:masterClrMapping/>
  </p:clrMapOvr>
</p:sld>
</file>

<file path=ppt/theme/theme1.xml><?xml version="1.0" encoding="utf-8"?>
<a:theme xmlns:a="http://schemas.openxmlformats.org/drawingml/2006/main" name="Office Theme">
  <a:themeElements>
    <a:clrScheme name="Brand">
      <a:dk1>
        <a:srgbClr val="000000"/>
      </a:dk1>
      <a:lt1>
        <a:srgbClr val="FFFFFF"/>
      </a:lt1>
      <a:dk2>
        <a:srgbClr val="44546A"/>
      </a:dk2>
      <a:lt2>
        <a:srgbClr val="E7E6E6"/>
      </a:lt2>
      <a:accent1>
        <a:srgbClr val="4E7389"/>
      </a:accent1>
      <a:accent2>
        <a:srgbClr val="DA9030"/>
      </a:accent2>
      <a:accent3>
        <a:srgbClr val="B6C7D3"/>
      </a:accent3>
      <a:accent4>
        <a:srgbClr val="FFC000"/>
      </a:accent4>
      <a:accent5>
        <a:srgbClr val="E25327"/>
      </a:accent5>
      <a:accent6>
        <a:srgbClr val="00B3E3"/>
      </a:accent6>
      <a:hlink>
        <a:srgbClr val="4E7389"/>
      </a:hlink>
      <a:folHlink>
        <a:srgbClr val="1F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F762FD0F2AC24EA86BBE0D26A8A6E4" ma:contentTypeVersion="18" ma:contentTypeDescription="Create a new document." ma:contentTypeScope="" ma:versionID="d181ef0c396e4c8327a55f7316a0e0dd">
  <xsd:schema xmlns:xsd="http://www.w3.org/2001/XMLSchema" xmlns:xs="http://www.w3.org/2001/XMLSchema" xmlns:p="http://schemas.microsoft.com/office/2006/metadata/properties" xmlns:ns2="d4c7e58a-acfa-4467-b6d6-e585539d01e9" xmlns:ns3="43adba50-7bfd-4f29-a01b-4b1b5db35000" targetNamespace="http://schemas.microsoft.com/office/2006/metadata/properties" ma:root="true" ma:fieldsID="a519510752989df0c3b68580626b7ced" ns2:_="" ns3:_="">
    <xsd:import namespace="d4c7e58a-acfa-4467-b6d6-e585539d01e9"/>
    <xsd:import namespace="43adba50-7bfd-4f29-a01b-4b1b5db3500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c7e58a-acfa-4467-b6d6-e585539d0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04321-3763-4a3d-bae1-36a0bf8d5e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adba50-7bfd-4f29-a01b-4b1b5db3500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b519b19-7f7a-4554-8972-c9f5ef1c341b}" ma:internalName="TaxCatchAll" ma:showField="CatchAllData" ma:web="43adba50-7bfd-4f29-a01b-4b1b5db350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3adba50-7bfd-4f29-a01b-4b1b5db35000" xsi:nil="true"/>
    <lcf76f155ced4ddcb4097134ff3c332f xmlns="d4c7e58a-acfa-4467-b6d6-e585539d0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A28A2CF-2DE8-447B-92DA-E1D35EF44C6D}">
  <ds:schemaRefs>
    <ds:schemaRef ds:uri="http://schemas.microsoft.com/sharepoint/v3/contenttype/forms"/>
  </ds:schemaRefs>
</ds:datastoreItem>
</file>

<file path=customXml/itemProps2.xml><?xml version="1.0" encoding="utf-8"?>
<ds:datastoreItem xmlns:ds="http://schemas.openxmlformats.org/officeDocument/2006/customXml" ds:itemID="{D586825F-4385-43E7-A3B8-8507D17B2BB3}"/>
</file>

<file path=customXml/itemProps3.xml><?xml version="1.0" encoding="utf-8"?>
<ds:datastoreItem xmlns:ds="http://schemas.openxmlformats.org/officeDocument/2006/customXml" ds:itemID="{F78BCABD-B788-4866-818F-A55072D39997}">
  <ds:schemaRefs>
    <ds:schemaRef ds:uri="http://schemas.microsoft.com/office/2006/metadata/properties"/>
    <ds:schemaRef ds:uri="http://schemas.microsoft.com/office/2006/documentManagement/types"/>
    <ds:schemaRef ds:uri="http://purl.org/dc/dcmitype/"/>
    <ds:schemaRef ds:uri="http://purl.org/dc/terms/"/>
    <ds:schemaRef ds:uri="http://schemas.microsoft.com/office/infopath/2007/PartnerControls"/>
    <ds:schemaRef ds:uri="http://purl.org/dc/elements/1.1/"/>
    <ds:schemaRef ds:uri="http://www.w3.org/XML/1998/namespace"/>
    <ds:schemaRef ds:uri="http://schemas.openxmlformats.org/package/2006/metadata/core-properties"/>
    <ds:schemaRef ds:uri="71ef4c6e-08df-491f-acfe-dbabdbbc3028"/>
    <ds:schemaRef ds:uri="cb0038fd-4231-4a89-9a17-165f2c10caa7"/>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1788</TotalTime>
  <Words>6165</Words>
  <Application>Microsoft Office PowerPoint</Application>
  <PresentationFormat>Custom</PresentationFormat>
  <Paragraphs>660</Paragraphs>
  <Slides>28</Slides>
  <Notes>2</Notes>
  <HiddenSlides>0</HiddenSlides>
  <MMClips>27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Acumin Pro</vt:lpstr>
      <vt:lpstr>Arial</vt:lpstr>
      <vt:lpstr>Calibri</vt:lpstr>
      <vt:lpstr>Calibri Light</vt:lpstr>
      <vt:lpstr>Montserrat</vt:lpstr>
      <vt:lpstr>Montserrat SemiBold</vt:lpstr>
      <vt:lpstr>Montserrat-SemiBold</vt:lpstr>
      <vt:lpstr>Symbol</vt:lpstr>
      <vt:lpstr>Times New Roman</vt:lpstr>
      <vt:lpstr>Wingdings</vt:lpstr>
      <vt:lpstr>Office Theme</vt:lpstr>
      <vt:lpstr>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dc:title>
  <dc:creator>Katie Michels</dc:creator>
  <cp:lastModifiedBy>Tiffany Bean</cp:lastModifiedBy>
  <cp:revision>39</cp:revision>
  <dcterms:created xsi:type="dcterms:W3CDTF">2022-04-28T16:34:59Z</dcterms:created>
  <dcterms:modified xsi:type="dcterms:W3CDTF">2025-11-03T14:40:59Z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2022-04-28T00:00:00Z</vt:filetime>
  </property>
  <property fmtid="{D5CDD505-2E9C-101B-9397-08002B2CF9AE}" pid="3" name="Creator">
    <vt:lpwstr>Adobe InDesign 17.2 (Macintosh)</vt:lpwstr>
  </property>
  <property fmtid="{D5CDD505-2E9C-101B-9397-08002B2CF9AE}" pid="4" name="LastSaved">
    <vt:filetime>2022-04-28T00:00:00Z</vt:filetime>
  </property>
  <property fmtid="{D5CDD505-2E9C-101B-9397-08002B2CF9AE}" pid="5" name="ContentTypeId">
    <vt:lpwstr>0x01010080F762FD0F2AC24EA86BBE0D26A8A6E4</vt:lpwstr>
  </property>
</Properties>
</file>